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9" r:id="rId5"/>
    <p:sldId id="261" r:id="rId6"/>
    <p:sldId id="262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060848"/>
            <a:ext cx="7920880" cy="2218258"/>
          </a:xfrm>
        </p:spPr>
        <p:txBody>
          <a:bodyPr>
            <a:noAutofit/>
          </a:bodyPr>
          <a:lstStyle/>
          <a:p>
            <a:r>
              <a:rPr lang="ru-RU" sz="3400" dirty="0">
                <a:latin typeface="Arial" pitchFamily="34" charset="0"/>
                <a:cs typeface="Arial" pitchFamily="34" charset="0"/>
              </a:rPr>
              <a:t>Часто задаваемые вопросы и ошибки, возникающие при заполнении </a:t>
            </a:r>
            <a:br>
              <a:rPr lang="ru-RU" sz="3400" dirty="0">
                <a:latin typeface="Arial" pitchFamily="34" charset="0"/>
                <a:cs typeface="Arial" pitchFamily="34" charset="0"/>
              </a:rPr>
            </a:br>
            <a:r>
              <a:rPr lang="ru-RU" sz="3400" dirty="0">
                <a:latin typeface="Arial" pitchFamily="34" charset="0"/>
                <a:cs typeface="Arial" pitchFamily="34" charset="0"/>
              </a:rPr>
              <a:t>внутренней базы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400" dirty="0">
                <a:latin typeface="Arial" pitchFamily="34" charset="0"/>
                <a:cs typeface="Arial" pitchFamily="34" charset="0"/>
              </a:rPr>
              <a:t>данных </a:t>
            </a:r>
            <a:r>
              <a:rPr lang="en-US" sz="3400">
                <a:latin typeface="Arial" pitchFamily="34" charset="0"/>
                <a:cs typeface="Arial" pitchFamily="34" charset="0"/>
              </a:rPr>
              <a:t>RSC-2</a:t>
            </a:r>
            <a:endParaRPr lang="ru-RU" sz="3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025" y="0"/>
            <a:ext cx="9117975" cy="109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487851" y="5821452"/>
            <a:ext cx="72606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/>
              <a:t>Центр координации и мониторинга научно-исследовательской </a:t>
            </a:r>
          </a:p>
          <a:p>
            <a:pPr algn="r"/>
            <a:r>
              <a:rPr lang="ru-RU" dirty="0"/>
              <a:t>деятельности ФГБУ «НМИЦ ТПМ» Минздрава России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/>
          <p:nvPr/>
        </p:nvPicPr>
        <p:blipFill>
          <a:blip r:embed="rId2" cstate="print"/>
          <a:srcRect t="8140"/>
          <a:stretch>
            <a:fillRect/>
          </a:stretch>
        </p:blipFill>
        <p:spPr bwMode="auto">
          <a:xfrm>
            <a:off x="2411760" y="404664"/>
            <a:ext cx="6480720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1520" y="1025223"/>
            <a:ext cx="2232248" cy="1477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ВОПРОС: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«Почему не могу найти необходимый журнал?»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026" name="Oval 2"/>
          <p:cNvSpPr>
            <a:spLocks noChangeArrowheads="1"/>
          </p:cNvSpPr>
          <p:nvPr/>
        </p:nvSpPr>
        <p:spPr bwMode="auto">
          <a:xfrm>
            <a:off x="2555776" y="1916832"/>
            <a:ext cx="1566863" cy="58896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4211960" y="764704"/>
            <a:ext cx="4536000" cy="2880320"/>
          </a:xfrm>
          <a:prstGeom prst="leftArrowCallout">
            <a:avLst>
              <a:gd name="adj1" fmla="val 25000"/>
              <a:gd name="adj2" fmla="val 25000"/>
              <a:gd name="adj3" fmla="val 39799"/>
              <a:gd name="adj4" fmla="val 6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1 СПОСОБ: При вводе первых букв названия 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появляется выпадающее окно со </a:t>
            </a: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списком журналов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, которые уже существует в базе</a:t>
            </a: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Если Вы не обнаружили название журнала, просьба сразу сообщить в Научно-организационный отдел, т.к. журналы вносятся в список только Администратором базы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3645024"/>
            <a:ext cx="2232000" cy="14773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ОТВЕТ: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«Найти нужный журнал можно </a:t>
            </a:r>
            <a:r>
              <a:rPr lang="ru-RU" b="1" dirty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двумя способами</a:t>
            </a:r>
            <a:r>
              <a:rPr lang="ru-RU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:»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2866" t="36876" r="15455" b="13131"/>
          <a:stretch>
            <a:fillRect/>
          </a:stretch>
        </p:blipFill>
        <p:spPr bwMode="auto">
          <a:xfrm>
            <a:off x="1835696" y="764704"/>
            <a:ext cx="7128792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Oval 2"/>
          <p:cNvSpPr>
            <a:spLocks noChangeArrowheads="1"/>
          </p:cNvSpPr>
          <p:nvPr/>
        </p:nvSpPr>
        <p:spPr bwMode="auto">
          <a:xfrm>
            <a:off x="1835696" y="3284984"/>
            <a:ext cx="2160240" cy="1008112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39" name="AutoShape 3"/>
          <p:cNvSpPr>
            <a:spLocks noChangeArrowheads="1"/>
          </p:cNvSpPr>
          <p:nvPr/>
        </p:nvSpPr>
        <p:spPr bwMode="auto">
          <a:xfrm>
            <a:off x="4139952" y="1844824"/>
            <a:ext cx="4680520" cy="3672408"/>
          </a:xfrm>
          <a:prstGeom prst="leftArrowCallout">
            <a:avLst>
              <a:gd name="adj1" fmla="val 25000"/>
              <a:gd name="adj2" fmla="val 25000"/>
              <a:gd name="adj3" fmla="val 36073"/>
              <a:gd name="adj4" fmla="val 6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2 СПОСОБ: 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38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 Скопируйте название журнала из первоисточника.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38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 Вставьте его.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38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 Нажмите пробел, чтобы появилось выпадающее окно со списком журналов.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 Выберите из списка нужный журнал.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Если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Вы не обнаружили название журнала, просьба сразу сообщить в Научно-организационный отдел. Журналы вносятся в список Администратором базы.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79512" y="1124744"/>
            <a:ext cx="1872208" cy="17543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ВОПРОС: «Почему не могу найти необходимый журнал?»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(продолжение)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/>
          <p:nvPr/>
        </p:nvPicPr>
        <p:blipFill>
          <a:blip r:embed="rId2" cstate="print"/>
          <a:srcRect t="8046"/>
          <a:stretch>
            <a:fillRect/>
          </a:stretch>
        </p:blipFill>
        <p:spPr bwMode="auto">
          <a:xfrm>
            <a:off x="2195736" y="404664"/>
            <a:ext cx="6858372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79512" y="404664"/>
            <a:ext cx="1980000" cy="175432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Пример корректного заполнения формы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(название публикации)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4355976" y="4509120"/>
            <a:ext cx="2408237" cy="1606550"/>
          </a:xfrm>
          <a:prstGeom prst="upArrowCallout">
            <a:avLst>
              <a:gd name="adj1" fmla="val 37475"/>
              <a:gd name="adj2" fmla="val 37475"/>
              <a:gd name="adj3" fmla="val 16667"/>
              <a:gd name="adj4" fmla="val 66667"/>
            </a:avLst>
          </a:prstGeom>
          <a:gradFill rotWithShape="0">
            <a:gsLst>
              <a:gs pos="0">
                <a:srgbClr val="C2D69B"/>
              </a:gs>
              <a:gs pos="50000">
                <a:srgbClr val="9BBB59"/>
              </a:gs>
              <a:gs pos="100000">
                <a:srgbClr val="C2D69B"/>
              </a:gs>
            </a:gsLst>
            <a:lin ang="5400000" scaled="1"/>
          </a:gradFill>
          <a:ln w="12700">
            <a:solidFill>
              <a:srgbClr val="9BBB59"/>
            </a:solidFill>
            <a:miter lim="800000"/>
            <a:headEnd/>
            <a:tailEnd/>
          </a:ln>
          <a:effectLst>
            <a:outerShdw dist="28398" dir="3806097" algn="ctr" rotWithShape="0">
              <a:srgbClr val="4E6128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Arial" pitchFamily="34" charset="0"/>
              </a:rPr>
              <a:t>ПРАВИЛЬНО!!!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55776" y="3570141"/>
            <a:ext cx="5904656" cy="65094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ru-RU" sz="1500" dirty="0"/>
              <a:t>Обзор отечественного опыта реализации корпоративных программ укрепления здоровья, направленных на коррекцию поведенческих факторов риска  </a:t>
            </a:r>
          </a:p>
        </p:txBody>
      </p:sp>
      <p:sp>
        <p:nvSpPr>
          <p:cNvPr id="15363" name="Oval 3"/>
          <p:cNvSpPr>
            <a:spLocks noChangeArrowheads="1"/>
          </p:cNvSpPr>
          <p:nvPr/>
        </p:nvSpPr>
        <p:spPr bwMode="auto">
          <a:xfrm>
            <a:off x="2267744" y="3284984"/>
            <a:ext cx="6408712" cy="1152128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79512" y="2924944"/>
            <a:ext cx="1980000" cy="258532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Название публикации вводится </a:t>
            </a:r>
            <a:r>
              <a:rPr kumimoji="0" lang="ru-RU" sz="1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Times New Roman" pitchFamily="18" charset="0"/>
              </a:rPr>
              <a:t>ТОЛЬКО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строчными буквами. </a:t>
            </a:r>
            <a:r>
              <a:rPr kumimoji="0" lang="ru-RU" sz="1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Times New Roman" pitchFamily="18" charset="0"/>
              </a:rPr>
              <a:t>Недопустим ввод</a:t>
            </a:r>
            <a:r>
              <a:rPr kumimoji="0" lang="ru-RU" sz="1800" b="1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Times New Roman" pitchFamily="18" charset="0"/>
              </a:rPr>
              <a:t> названия </a:t>
            </a:r>
            <a:r>
              <a:rPr kumimoji="0" lang="ru-RU" sz="1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Times New Roman" pitchFamily="18" charset="0"/>
              </a:rPr>
              <a:t>заглавными буквами!!! 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/>
          <p:nvPr/>
        </p:nvPicPr>
        <p:blipFill>
          <a:blip r:embed="rId2" cstate="print"/>
          <a:srcRect t="7865"/>
          <a:stretch>
            <a:fillRect/>
          </a:stretch>
        </p:blipFill>
        <p:spPr bwMode="auto">
          <a:xfrm>
            <a:off x="2267744" y="404664"/>
            <a:ext cx="6642348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07504" y="1556792"/>
            <a:ext cx="2304000" cy="14773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Пример </a:t>
            </a:r>
            <a:r>
              <a:rPr kumimoji="0" lang="ru-RU" sz="1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Times New Roman" pitchFamily="18" charset="0"/>
              </a:rPr>
              <a:t>некорректного </a:t>
            </a:r>
            <a:r>
              <a:rPr kumimoji="0" lang="ru-RU" sz="1800" b="1" i="0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заполнения формы (Ф.И.О. авторского коллектива)</a:t>
            </a:r>
            <a:endParaRPr kumimoji="0" lang="ru-RU" sz="1800" b="1" i="0" u="none" strike="noStrike" cap="none" normalizeH="0" baseline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585417" y="3429000"/>
            <a:ext cx="5514975" cy="5238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Features of Hypertension in Patients with Type 2 Diabetes Mellitus Depending on the Level of </a:t>
            </a:r>
            <a:r>
              <a:rPr kumimoji="0" 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Glycemic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Control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5" name="Oval 3"/>
          <p:cNvSpPr>
            <a:spLocks noChangeArrowheads="1"/>
          </p:cNvSpPr>
          <p:nvPr/>
        </p:nvSpPr>
        <p:spPr bwMode="auto">
          <a:xfrm>
            <a:off x="2339752" y="3284984"/>
            <a:ext cx="5400600" cy="792088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2569840" y="5229200"/>
            <a:ext cx="2362200" cy="21602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Английский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6" name="Oval 4"/>
          <p:cNvSpPr>
            <a:spLocks noChangeArrowheads="1"/>
          </p:cNvSpPr>
          <p:nvPr/>
        </p:nvSpPr>
        <p:spPr bwMode="auto">
          <a:xfrm>
            <a:off x="2411760" y="5157192"/>
            <a:ext cx="1368152" cy="36195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2627784" y="5713511"/>
            <a:ext cx="5040560" cy="30777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Мехтиев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С.Х., </a:t>
            </a:r>
            <a:r>
              <a:rPr kumimoji="0" lang="ru-RU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Мустафаев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И.И., Мамедов М.Н.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8" name="Oval 6"/>
          <p:cNvSpPr>
            <a:spLocks noChangeArrowheads="1"/>
          </p:cNvSpPr>
          <p:nvPr/>
        </p:nvSpPr>
        <p:spPr bwMode="auto">
          <a:xfrm>
            <a:off x="2411760" y="5661248"/>
            <a:ext cx="4032448" cy="504056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41" name="AutoShape 9"/>
          <p:cNvSpPr>
            <a:spLocks noChangeArrowheads="1"/>
          </p:cNvSpPr>
          <p:nvPr/>
        </p:nvSpPr>
        <p:spPr bwMode="auto">
          <a:xfrm>
            <a:off x="6372200" y="4869160"/>
            <a:ext cx="2664296" cy="1584176"/>
          </a:xfrm>
          <a:prstGeom prst="leftArrowCallout">
            <a:avLst>
              <a:gd name="adj1" fmla="val 25000"/>
              <a:gd name="adj2" fmla="val 25000"/>
              <a:gd name="adj3" fmla="val 17735"/>
              <a:gd name="adj4" fmla="val 6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cs typeface="Arial" pitchFamily="34" charset="0"/>
              </a:rPr>
              <a:t>НЕПРАВИЛЬНО!!!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Вносить ФИО авторов англоязычной статьи в иностранном журнале на русском языке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107504" y="4161854"/>
            <a:ext cx="2304256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Times New Roman" pitchFamily="18" charset="0"/>
              </a:rPr>
              <a:t>Такие статьи не подтверждаются </a:t>
            </a:r>
            <a:r>
              <a:rPr kumimoji="0" lang="ru-RU" b="1" i="0" u="none" strike="noStrike" cap="none" spc="-30" normalizeH="0" dirty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Times New Roman" pitchFamily="18" charset="0"/>
              </a:rPr>
              <a:t>Администратором!</a:t>
            </a:r>
            <a:endParaRPr kumimoji="0" lang="ru-RU" b="1" i="0" u="none" strike="noStrike" cap="none" spc="-30" normalizeH="0" dirty="0">
              <a:ln>
                <a:noFill/>
              </a:ln>
              <a:solidFill>
                <a:srgbClr val="FF0000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/>
          <p:nvPr/>
        </p:nvPicPr>
        <p:blipFill>
          <a:blip r:embed="rId2" cstate="print"/>
          <a:srcRect t="7865"/>
          <a:stretch>
            <a:fillRect/>
          </a:stretch>
        </p:blipFill>
        <p:spPr bwMode="auto">
          <a:xfrm>
            <a:off x="2610172" y="332656"/>
            <a:ext cx="6498332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2869554" y="3321943"/>
            <a:ext cx="5429250" cy="5429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Features of Hypertension in Patients with Type 2 Diabetes Mellitus Depending on the Level of </a:t>
            </a:r>
            <a:r>
              <a:rPr kumimoji="0" 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Glycemic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Control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59" name="Oval 3"/>
          <p:cNvSpPr>
            <a:spLocks noChangeArrowheads="1"/>
          </p:cNvSpPr>
          <p:nvPr/>
        </p:nvSpPr>
        <p:spPr bwMode="auto">
          <a:xfrm>
            <a:off x="2717154" y="3140968"/>
            <a:ext cx="5534025" cy="88582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64" name="AutoShape 8"/>
          <p:cNvSpPr>
            <a:spLocks noChangeArrowheads="1"/>
          </p:cNvSpPr>
          <p:nvPr/>
        </p:nvSpPr>
        <p:spPr bwMode="auto">
          <a:xfrm>
            <a:off x="6559996" y="4263777"/>
            <a:ext cx="2476500" cy="2162175"/>
          </a:xfrm>
          <a:prstGeom prst="leftArrowCallout">
            <a:avLst>
              <a:gd name="adj1" fmla="val 25000"/>
              <a:gd name="adj2" fmla="val 25000"/>
              <a:gd name="adj3" fmla="val 19090"/>
              <a:gd name="adj4" fmla="val 66667"/>
            </a:avLst>
          </a:prstGeom>
          <a:gradFill rotWithShape="0">
            <a:gsLst>
              <a:gs pos="0">
                <a:srgbClr val="C2D69B"/>
              </a:gs>
              <a:gs pos="50000">
                <a:srgbClr val="9BBB59"/>
              </a:gs>
              <a:gs pos="100000">
                <a:srgbClr val="C2D69B"/>
              </a:gs>
            </a:gsLst>
            <a:lin ang="5400000" scaled="1"/>
          </a:gradFill>
          <a:ln w="12700">
            <a:solidFill>
              <a:srgbClr val="9BBB59"/>
            </a:solidFill>
            <a:miter lim="800000"/>
            <a:headEnd/>
            <a:tailEnd/>
          </a:ln>
          <a:effectLst>
            <a:outerShdw dist="28398" dir="3806097" algn="ctr" rotWithShape="0">
              <a:srgbClr val="4E6128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ПРАВИЛЬНО!!!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Вносить ФИО авторов англоязычной статьи в иностранном журнале на английском</a:t>
            </a: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языке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2865412" y="5085184"/>
            <a:ext cx="1112912" cy="2880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Английский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2861195" y="5661248"/>
            <a:ext cx="3781425" cy="4095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Mehdiyev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S.H., </a:t>
            </a:r>
            <a:r>
              <a:rPr kumimoji="0" 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Mustafayev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I.I., </a:t>
            </a:r>
            <a:r>
              <a:rPr kumimoji="0" 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Mamedov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M.N.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1" name="Oval 5"/>
          <p:cNvSpPr>
            <a:spLocks noChangeArrowheads="1"/>
          </p:cNvSpPr>
          <p:nvPr/>
        </p:nvSpPr>
        <p:spPr bwMode="auto">
          <a:xfrm>
            <a:off x="2610172" y="5589240"/>
            <a:ext cx="4076228" cy="432048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60" name="Oval 4"/>
          <p:cNvSpPr>
            <a:spLocks noChangeArrowheads="1"/>
          </p:cNvSpPr>
          <p:nvPr/>
        </p:nvSpPr>
        <p:spPr bwMode="auto">
          <a:xfrm>
            <a:off x="2610172" y="5085184"/>
            <a:ext cx="1628303" cy="288032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07504" y="1484784"/>
            <a:ext cx="2537892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Пример корректного заполнения формы</a:t>
            </a:r>
            <a:r>
              <a:rPr kumimoji="0" lang="ru-RU" b="1" i="0" u="none" strike="noStrike" cap="none" normalizeH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spc="-20" normalizeH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(Ф.И.О. авторского </a:t>
            </a:r>
            <a:r>
              <a:rPr kumimoji="0" lang="ru-RU" b="1" i="0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коллектива)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15972" t="36446" r="14729" b="20355"/>
          <a:stretch>
            <a:fillRect/>
          </a:stretch>
        </p:blipFill>
        <p:spPr bwMode="auto">
          <a:xfrm>
            <a:off x="251520" y="1268760"/>
            <a:ext cx="8496944" cy="5156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51520" y="44624"/>
            <a:ext cx="8568952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ВОПРОС: «Почему публикация, написанная в </a:t>
            </a:r>
            <a:r>
              <a:rPr lang="ru-RU" sz="2000" b="1" dirty="0" err="1">
                <a:latin typeface="Arial" pitchFamily="34" charset="0"/>
                <a:cs typeface="Arial" pitchFamily="34" charset="0"/>
              </a:rPr>
              <a:t>коллаборации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с другими подразделениями, появляется в профиле не у всех авторов?»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47864" y="4293096"/>
            <a:ext cx="4680520" cy="133882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b="1" dirty="0">
                <a:cs typeface="Arial" pitchFamily="34" charset="0"/>
              </a:rPr>
              <a:t>ОТВЕТ: </a:t>
            </a:r>
          </a:p>
          <a:p>
            <a:pPr>
              <a:lnSpc>
                <a:spcPct val="90000"/>
              </a:lnSpc>
            </a:pPr>
            <a:r>
              <a:rPr lang="ru-RU" b="1" dirty="0">
                <a:cs typeface="Arial" pitchFamily="34" charset="0"/>
              </a:rPr>
              <a:t>«Сотрудник, добавивший публикацию, прикрепил ее </a:t>
            </a:r>
            <a:r>
              <a:rPr lang="ru-RU" b="1" dirty="0">
                <a:solidFill>
                  <a:srgbClr val="FF0000"/>
                </a:solidFill>
                <a:cs typeface="Arial" pitchFamily="34" charset="0"/>
              </a:rPr>
              <a:t>не ко всем подразделениям</a:t>
            </a:r>
            <a:r>
              <a:rPr lang="ru-RU" b="1" dirty="0">
                <a:cs typeface="Arial" pitchFamily="34" charset="0"/>
              </a:rPr>
              <a:t>, </a:t>
            </a:r>
          </a:p>
          <a:p>
            <a:pPr>
              <a:lnSpc>
                <a:spcPct val="90000"/>
              </a:lnSpc>
            </a:pPr>
            <a:r>
              <a:rPr lang="ru-RU" b="1" dirty="0">
                <a:cs typeface="Arial" pitchFamily="34" charset="0"/>
              </a:rPr>
              <a:t>в которых работают авторы, участвовавшие в написании данной публикации» </a:t>
            </a:r>
          </a:p>
        </p:txBody>
      </p:sp>
      <p:sp>
        <p:nvSpPr>
          <p:cNvPr id="12" name="Овал 11"/>
          <p:cNvSpPr/>
          <p:nvPr/>
        </p:nvSpPr>
        <p:spPr>
          <a:xfrm>
            <a:off x="0" y="1412776"/>
            <a:ext cx="8748464" cy="1368152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367</Words>
  <Application>Microsoft Office PowerPoint</Application>
  <PresentationFormat>Экран (4:3)</PresentationFormat>
  <Paragraphs>43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Wingdings</vt:lpstr>
      <vt:lpstr>Тема Office</vt:lpstr>
      <vt:lpstr>Часто задаваемые вопросы и ошибки, возникающие при заполнении  внутренней базы данных RSC-2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Петрова Марина Александровна</dc:creator>
  <cp:lastModifiedBy>Семашко Михаил Олегович</cp:lastModifiedBy>
  <cp:revision>47</cp:revision>
  <dcterms:created xsi:type="dcterms:W3CDTF">2021-04-09T06:33:12Z</dcterms:created>
  <dcterms:modified xsi:type="dcterms:W3CDTF">2021-05-28T09:57:21Z</dcterms:modified>
</cp:coreProperties>
</file>