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B8576-F95D-4E3D-BA02-1D9CBCDD2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29DC73-5EC1-4C58-8023-671FF5187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AC22B-7A3D-4687-9B24-A7337385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26B38-6941-49C2-A471-1C5EB811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DB4AB-8FF6-4373-98A5-2C818B3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5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6C4F9-4AE4-4F5A-B86D-D7B4E27C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93E611-70E1-4982-9FE9-45FAB89B7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3DFF-784E-4239-8961-B0374930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D7E3B-8CE7-4820-83D6-1C7AF28E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925F4-CE50-4527-9F95-F64630C2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2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47D751-30AD-4DFD-9300-EDF6F46AE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D85E3-A534-4F34-BA16-6083BB395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D4637-1CC6-4FEA-A2C9-D6A72DC6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7162F-45A1-4A26-8AD3-DF918621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D2C0F-4225-49EE-873E-58924691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8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BBCF2-C6F8-4C72-8344-A135ADA5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39394-DD79-4E0F-AD26-EEE7800E4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DED98-80C9-4801-BB6B-E2CB0366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777A25-4353-48C6-A513-12AB47E8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6D5E4-56EE-40BE-ACD4-690958C8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5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47D0F-D27A-4635-84AE-BC20599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C3141E-3B1A-4E5A-8939-FA59420DA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657C4-AFCA-417F-BBD8-C90507C2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C58E7-4AB5-4CF9-BBF8-7E79DAFC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77475-71A6-42AF-A8E4-9CEBCEED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3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4D28A-45C3-4435-88FC-EFE25D48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89EA9-72F1-401B-8613-FB6F60164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839C10-7F89-48F9-AB84-C96C0964E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A4985-FE69-4B17-9D2A-2612AB8E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84CD81-D199-4B26-B917-44F17561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F89D1-A66D-4365-9B88-57EB4E63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8CB7A-C26D-4A25-A550-F892C371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7EAA53-7FDC-4DBE-A40B-812C6AF5F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B97EAD-8FDD-4606-A1D5-15F7512E0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67124C-F4FD-4912-9496-6230B0988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5EDEB4-5E3B-4DE0-939B-092957097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34929-F930-45A1-A15F-01736013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B23577-B496-4AE3-9203-A928DC91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493775-EBC6-48E4-91F0-843381C3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0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AA615-53FB-4EF1-8CC7-6841DB59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883A67-AE36-4AB4-BAD2-4228700E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DD4FDC-EF02-4789-A67F-27F0292B1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894511-7F78-4F50-A7C1-C64BAD8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4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60FAAB-34FF-450B-968A-D73229ED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208DA4-403E-4120-A7F9-705D9F27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E86933-67E3-49EB-BA45-E48A0044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4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E4430-7E31-4EA9-A6A5-9CDD1BF6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711EA-EA50-4B8B-A31A-52C4DAC6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06CA3-FF63-44C5-86C8-09E718074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AFC222-FB61-41F6-89DF-14B76072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1285A9-CB2E-4D26-A2FE-ED15EDFA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4601C-C402-44D2-8B39-537C20EB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4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D454-23CA-41B6-B657-8B517AA2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FD0A34-2A10-4B0D-A3C7-AA80F3EC2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C17F32-611A-4081-8F7B-4B53081F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324F81-8B84-4796-862E-41B18EA1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8B216-FC0C-46C8-943D-AA1A3D18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ABFA62-74E8-45CC-8DB4-8AC6C2E0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8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694E3-B2B4-4898-B725-195D827B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884C9-694F-43E0-85B8-C4A8E004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079FD-933F-48B5-908B-B368A948E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2CE7-8B8A-4B7B-B25A-50854F89FA3A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B60AD-22F8-47EC-BC77-7514D7F2E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E1001-D5AE-4DD5-AB18-90893EF1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978A-55F3-4132-925D-11530F8FA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8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25098" y="1581353"/>
            <a:ext cx="6984776" cy="33123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Краткая инструкция </a:t>
            </a:r>
            <a:br>
              <a:rPr lang="ru-RU" sz="3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работе в </a:t>
            </a:r>
            <a:r>
              <a:rPr lang="en-US" sz="36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RSC-2</a:t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Инструкция по работе </a:t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платформе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5" y="0"/>
            <a:ext cx="9117975" cy="10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85365" y="5821452"/>
            <a:ext cx="7260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Центр координации и мониторинга научно-исследовательской </a:t>
            </a:r>
          </a:p>
          <a:p>
            <a:pPr algn="r"/>
            <a:r>
              <a:rPr lang="ru-RU" dirty="0"/>
              <a:t>деятельности ФГБУ «НМИЦ ТПМ» Минздрава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65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C9132-82A1-4B7A-936D-D112E979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114114"/>
            <a:ext cx="8640000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/>
              <a:t>Регистрация нового пользователя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1C3FB12-5F3A-4D1E-9079-78F235187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4" y="1607787"/>
            <a:ext cx="2454957" cy="41926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/>
              <a:t>Обратиться в НОО</a:t>
            </a:r>
          </a:p>
          <a:p>
            <a:pPr>
              <a:buNone/>
            </a:pPr>
            <a:endParaRPr lang="ru-RU" sz="1500" dirty="0"/>
          </a:p>
          <a:p>
            <a:pPr>
              <a:buFontTx/>
              <a:buChar char="-"/>
            </a:pPr>
            <a:r>
              <a:rPr lang="ru-RU" dirty="0"/>
              <a:t>Заполнить карточку нового пользователя</a:t>
            </a:r>
          </a:p>
          <a:p>
            <a:pPr>
              <a:buNone/>
            </a:pPr>
            <a:endParaRPr lang="ru-RU" sz="1500" dirty="0"/>
          </a:p>
          <a:p>
            <a:pPr>
              <a:buFontTx/>
              <a:buChar char="-"/>
            </a:pPr>
            <a:r>
              <a:rPr lang="ru-RU" dirty="0"/>
              <a:t>Получить логин и пароль от личного профиля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2B998E-F8B1-4019-B9D7-2AF60B05D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531" t="20226" r="21275" b="9930"/>
          <a:stretch/>
        </p:blipFill>
        <p:spPr>
          <a:xfrm>
            <a:off x="134468" y="1241254"/>
            <a:ext cx="6391837" cy="51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8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68938" y="105146"/>
            <a:ext cx="8640000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/>
              <a:t>Профиль пользователя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343" t="18051" r="22057" b="6028"/>
          <a:stretch>
            <a:fillRect/>
          </a:stretch>
        </p:blipFill>
        <p:spPr bwMode="auto">
          <a:xfrm>
            <a:off x="986120" y="869575"/>
            <a:ext cx="7220124" cy="576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74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D5642A8-A3CB-43CB-B9D2-B50B8576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96176"/>
            <a:ext cx="8640000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/>
              <a:t>Общие правила внесения информации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A44126-FD1D-4A2E-984A-EDD7787B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986116"/>
            <a:ext cx="8552329" cy="5683624"/>
          </a:xfrm>
        </p:spPr>
        <p:txBody>
          <a:bodyPr>
            <a:normAutofit fontScale="40000" lnSpcReduction="20000"/>
          </a:bodyPr>
          <a:lstStyle/>
          <a:p>
            <a:pPr marL="571500" indent="-571500" algn="just">
              <a:buAutoNum type="romanUcPeriod"/>
            </a:pPr>
            <a:r>
              <a:rPr lang="ru-RU" sz="5000" dirty="0"/>
              <a:t>Если при вводе научного труда (публикации, доклад, научное руководство) </a:t>
            </a:r>
            <a:r>
              <a:rPr lang="ru-RU" sz="5000" b="1" dirty="0">
                <a:solidFill>
                  <a:srgbClr val="FF0000"/>
                </a:solidFill>
              </a:rPr>
              <a:t>не удается найти необходимый пункт выбора </a:t>
            </a:r>
            <a:r>
              <a:rPr lang="ru-RU" sz="5000" dirty="0"/>
              <a:t>(название журнала, название конференции, ФИО оппонента/научного консультанта), </a:t>
            </a:r>
            <a:r>
              <a:rPr lang="ru-RU" sz="5000" b="1" dirty="0">
                <a:solidFill>
                  <a:srgbClr val="FF0000"/>
                </a:solidFill>
              </a:rPr>
              <a:t>необходимо уведомить об этом администратора системы</a:t>
            </a:r>
            <a:r>
              <a:rPr lang="ru-RU" sz="5000" dirty="0">
                <a:solidFill>
                  <a:srgbClr val="FF0000"/>
                </a:solidFill>
              </a:rPr>
              <a:t> </a:t>
            </a:r>
            <a:r>
              <a:rPr lang="ru-RU" sz="5000" dirty="0"/>
              <a:t>(сотрудника НОО). </a:t>
            </a:r>
            <a:endParaRPr lang="en-US" sz="5000" dirty="0"/>
          </a:p>
          <a:p>
            <a:pPr marL="571500" indent="-571500" algn="just">
              <a:buAutoNum type="romanUcPeriod"/>
            </a:pPr>
            <a:r>
              <a:rPr lang="ru-RU" sz="5000" dirty="0"/>
              <a:t>Для </a:t>
            </a:r>
            <a:r>
              <a:rPr lang="ru-RU" sz="5000" b="1" dirty="0">
                <a:solidFill>
                  <a:srgbClr val="FF0000"/>
                </a:solidFill>
              </a:rPr>
              <a:t>подтверждения</a:t>
            </a:r>
            <a:r>
              <a:rPr lang="ru-RU" sz="5000" dirty="0"/>
              <a:t> информации, введенной пользователем в базу, необходимо </a:t>
            </a:r>
            <a:r>
              <a:rPr lang="ru-RU" sz="5000" b="1" dirty="0">
                <a:solidFill>
                  <a:srgbClr val="FF0000"/>
                </a:solidFill>
              </a:rPr>
              <a:t>предоставить PDF файл </a:t>
            </a:r>
            <a:r>
              <a:rPr lang="ru-RU" sz="5000" dirty="0"/>
              <a:t>(публикации, программа конференции с указанием введенных докладов, автореферат)</a:t>
            </a:r>
          </a:p>
          <a:p>
            <a:pPr marL="571500" indent="-571500" algn="just">
              <a:buAutoNum type="romanUcPeriod"/>
            </a:pPr>
            <a:r>
              <a:rPr lang="ru-RU" sz="5000" dirty="0"/>
              <a:t>Информация будет отображаться в профиле пользователя </a:t>
            </a:r>
            <a:r>
              <a:rPr lang="ru-RU" sz="5000" b="1" dirty="0">
                <a:solidFill>
                  <a:srgbClr val="FF0000"/>
                </a:solidFill>
              </a:rPr>
              <a:t>только после подтверждения записи администратором </a:t>
            </a:r>
            <a:r>
              <a:rPr lang="ru-RU" sz="5000" dirty="0"/>
              <a:t>(сотрудником НОО) </a:t>
            </a:r>
          </a:p>
          <a:p>
            <a:pPr marL="571500" indent="-571500" algn="just">
              <a:buAutoNum type="romanUcPeriod"/>
            </a:pPr>
            <a:r>
              <a:rPr lang="ru-RU" sz="5000" dirty="0"/>
              <a:t>Требуется заполнение </a:t>
            </a:r>
            <a:r>
              <a:rPr lang="ru-RU" sz="5000" b="1" dirty="0">
                <a:solidFill>
                  <a:srgbClr val="FF0000"/>
                </a:solidFill>
              </a:rPr>
              <a:t>ВСЕХ обязательных полей </a:t>
            </a:r>
            <a:r>
              <a:rPr lang="ru-RU" sz="5000" dirty="0"/>
              <a:t>(в противном случае программа не позволит сохранить внесенные данные). </a:t>
            </a:r>
            <a:endParaRPr lang="en-US" sz="5000" dirty="0"/>
          </a:p>
          <a:p>
            <a:pPr marL="571500" indent="-571500" algn="just">
              <a:buAutoNum type="romanUcPeriod"/>
            </a:pPr>
            <a:r>
              <a:rPr lang="ru-RU" sz="5000" dirty="0"/>
              <a:t>В поле «Название» необходимо вносить данные </a:t>
            </a:r>
            <a:r>
              <a:rPr lang="ru-RU" sz="5000" b="1" dirty="0">
                <a:solidFill>
                  <a:srgbClr val="FF0000"/>
                </a:solidFill>
              </a:rPr>
              <a:t>согласно требованиям ГОСТ, </a:t>
            </a:r>
            <a:r>
              <a:rPr lang="ru-RU" sz="5000" dirty="0"/>
              <a:t>начиная с заглавной буквы, далее прописными. Название должно быть без кавычек (примечание: кавычки не ставятся в начале и в конце). Если название копируется из внешних источников, то при необходимости требуется преобразовать текст согласно ГОСТ. </a:t>
            </a:r>
            <a:endParaRPr lang="en-US" sz="5000" dirty="0"/>
          </a:p>
          <a:p>
            <a:pPr marL="571500" indent="-571500" algn="just">
              <a:buAutoNum type="romanUcPeriod"/>
            </a:pPr>
            <a:r>
              <a:rPr lang="ru-RU" sz="5000" dirty="0"/>
              <a:t>Поля, в которых используется выпадающий список </a:t>
            </a:r>
            <a:r>
              <a:rPr lang="ru-RU" sz="5000" b="1" dirty="0">
                <a:solidFill>
                  <a:srgbClr val="FF0000"/>
                </a:solidFill>
              </a:rPr>
              <a:t>обязательны</a:t>
            </a:r>
            <a:r>
              <a:rPr lang="ru-RU" sz="5000" dirty="0"/>
              <a:t> к заполнению (возможен поиск по ключевым словам). Если останется вариант «не выбрано», то поле будет считаться незаполненным. </a:t>
            </a:r>
          </a:p>
          <a:p>
            <a:pPr marL="571500" indent="-571500" algn="just">
              <a:buAutoNum type="romanUcPeriod"/>
            </a:pPr>
            <a:r>
              <a:rPr lang="ru-RU" sz="5000" dirty="0"/>
              <a:t>При многократном сохранении происходит </a:t>
            </a:r>
            <a:r>
              <a:rPr lang="ru-RU" sz="5000" b="1" dirty="0">
                <a:solidFill>
                  <a:srgbClr val="FF0000"/>
                </a:solidFill>
              </a:rPr>
              <a:t>лишнее дублирование вносимой информации</a:t>
            </a:r>
          </a:p>
          <a:p>
            <a:pPr marL="571500" indent="-571500" algn="just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35EF6-F07E-42E5-809A-909F708C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6" y="114111"/>
            <a:ext cx="8640856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libri" pitchFamily="34" charset="0"/>
                <a:cs typeface="Calibri" pitchFamily="34" charset="0"/>
              </a:rPr>
              <a:t>Особенности внесения публикаций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316CB-C847-42D8-934A-3F169D6FE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814" y="1130007"/>
            <a:ext cx="3600000" cy="7562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Ввод информации происходит в меню «Создать публикацию»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BC0ECF-A732-43B5-B701-D8E1B4FCFA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0738" t="42903" r="64976" b="42371"/>
          <a:stretch/>
        </p:blipFill>
        <p:spPr>
          <a:xfrm>
            <a:off x="4276167" y="1130007"/>
            <a:ext cx="3433483" cy="226538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392F2DC-FE4B-40C6-86D1-D28B44A757F1}"/>
              </a:ext>
            </a:extLst>
          </p:cNvPr>
          <p:cNvSpPr/>
          <p:nvPr/>
        </p:nvSpPr>
        <p:spPr>
          <a:xfrm>
            <a:off x="4722785" y="1747499"/>
            <a:ext cx="2303664" cy="420445"/>
          </a:xfrm>
          <a:prstGeom prst="ellipse">
            <a:avLst/>
          </a:prstGeom>
          <a:noFill/>
          <a:ln w="254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54150-2022-4FD9-8AD0-57148849DF1D}"/>
              </a:ext>
            </a:extLst>
          </p:cNvPr>
          <p:cNvSpPr txBox="1"/>
          <p:nvPr/>
        </p:nvSpPr>
        <p:spPr>
          <a:xfrm>
            <a:off x="332814" y="2109623"/>
            <a:ext cx="36000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Заполнение следует начать с выбора «Типа публикации». В зависимости от выбранного типа будут различаться обязательные для заполнения строки. (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Сменить тип публикации в процессе заполнения данных НЕЛЬЗЯ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DBF86CF-B570-4262-B258-C3D48297D869}"/>
              </a:ext>
            </a:extLst>
          </p:cNvPr>
          <p:cNvGrpSpPr/>
          <p:nvPr/>
        </p:nvGrpSpPr>
        <p:grpSpPr>
          <a:xfrm>
            <a:off x="4177553" y="3872753"/>
            <a:ext cx="4823012" cy="2447364"/>
            <a:chOff x="5980920" y="2730416"/>
            <a:chExt cx="5775651" cy="208008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AD72CE-B70C-4CD6-A808-D2F22EA5D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1225" t="19683" r="21224" b="43220"/>
            <a:stretch/>
          </p:blipFill>
          <p:spPr>
            <a:xfrm>
              <a:off x="6019800" y="2730416"/>
              <a:ext cx="5736771" cy="2080089"/>
            </a:xfrm>
            <a:prstGeom prst="rect">
              <a:avLst/>
            </a:prstGeom>
          </p:spPr>
        </p:pic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883D24A-F988-4FAA-B2F3-4C18600B017B}"/>
                </a:ext>
              </a:extLst>
            </p:cNvPr>
            <p:cNvSpPr/>
            <p:nvPr/>
          </p:nvSpPr>
          <p:spPr>
            <a:xfrm>
              <a:off x="5980920" y="3404987"/>
              <a:ext cx="1735494" cy="2761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80E8940-9810-42D2-B328-9952907A1749}"/>
              </a:ext>
            </a:extLst>
          </p:cNvPr>
          <p:cNvSpPr txBox="1"/>
          <p:nvPr/>
        </p:nvSpPr>
        <p:spPr>
          <a:xfrm>
            <a:off x="332814" y="4947959"/>
            <a:ext cx="3600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Необходимо указывать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ВСЕ подразделения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авторы которых участвовали в написании 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345840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F316CB-C847-42D8-934A-3F169D6FE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025" y="1467036"/>
            <a:ext cx="2455209" cy="4377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В строку DOI вносится не вся ссылка, а начиная с 10… (Пример: 10.1016/S0140- 6736(20)31067-9).</a:t>
            </a:r>
          </a:p>
          <a:p>
            <a:endParaRPr lang="ru-RU" sz="1800" dirty="0"/>
          </a:p>
          <a:p>
            <a:pPr>
              <a:buNone/>
            </a:pPr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В англоязычных статьях ФИО авторского коллектива вносятся на английском языке!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CAC6C-4301-4DF6-BDEB-A09C46596543}"/>
              </a:ext>
            </a:extLst>
          </p:cNvPr>
          <p:cNvSpPr txBox="1"/>
          <p:nvPr/>
        </p:nvSpPr>
        <p:spPr>
          <a:xfrm>
            <a:off x="4229100" y="29733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D3CF89F-7EDE-496D-869D-BD4CC11718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1257" t="29689" r="20382" b="22425"/>
          <a:stretch/>
        </p:blipFill>
        <p:spPr>
          <a:xfrm>
            <a:off x="2689412" y="1075765"/>
            <a:ext cx="5091953" cy="26699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1E3AB4-EB52-40D0-830A-1C21371A9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647" t="48456" r="21580" b="6164"/>
          <a:stretch/>
        </p:blipFill>
        <p:spPr>
          <a:xfrm>
            <a:off x="2698377" y="3801492"/>
            <a:ext cx="5025222" cy="28336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4FAC10-599A-44A4-B37E-B5697BEB5E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258" t="66932" r="48428" b="28861"/>
          <a:stretch/>
        </p:blipFill>
        <p:spPr>
          <a:xfrm>
            <a:off x="5373239" y="2698375"/>
            <a:ext cx="3423672" cy="63571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78D916B1-7AC1-40E6-A084-5DD7DA88D95F}"/>
              </a:ext>
            </a:extLst>
          </p:cNvPr>
          <p:cNvSpPr/>
          <p:nvPr/>
        </p:nvSpPr>
        <p:spPr>
          <a:xfrm rot="9464238">
            <a:off x="5158708" y="3120718"/>
            <a:ext cx="216000" cy="72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C72A49-F80F-455E-BA24-548435A66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2045" t="80907" r="47663" b="16009"/>
          <a:stretch/>
        </p:blipFill>
        <p:spPr>
          <a:xfrm>
            <a:off x="5504326" y="5629842"/>
            <a:ext cx="3336637" cy="57236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0" name="Знак ''плюс'' 19">
            <a:extLst>
              <a:ext uri="{FF2B5EF4-FFF2-40B4-BE49-F238E27FC236}">
                <a16:creationId xmlns:a16="http://schemas.microsoft.com/office/drawing/2014/main" id="{20600167-1212-4256-8F3E-7CCE466369EC}"/>
              </a:ext>
            </a:extLst>
          </p:cNvPr>
          <p:cNvSpPr/>
          <p:nvPr/>
        </p:nvSpPr>
        <p:spPr>
          <a:xfrm>
            <a:off x="8035276" y="1804950"/>
            <a:ext cx="878541" cy="924063"/>
          </a:xfrm>
          <a:prstGeom prst="mathPlus">
            <a:avLst>
              <a:gd name="adj1" fmla="val 3279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id="{6FD87FCF-150D-499D-90F7-8897D7B4B910}"/>
              </a:ext>
            </a:extLst>
          </p:cNvPr>
          <p:cNvSpPr/>
          <p:nvPr/>
        </p:nvSpPr>
        <p:spPr>
          <a:xfrm rot="2510216">
            <a:off x="8048831" y="4581320"/>
            <a:ext cx="851431" cy="894992"/>
          </a:xfrm>
          <a:prstGeom prst="mathPlus">
            <a:avLst>
              <a:gd name="adj1" fmla="val 3129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1B35EF6-F07E-42E5-809A-909F708C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6" y="132041"/>
            <a:ext cx="8640856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libri" pitchFamily="34" charset="0"/>
                <a:cs typeface="Calibri" pitchFamily="34" charset="0"/>
              </a:rPr>
              <a:t>Особенности внесения публикаций</a:t>
            </a:r>
          </a:p>
        </p:txBody>
      </p:sp>
      <p:sp>
        <p:nvSpPr>
          <p:cNvPr id="23" name="Стрелка: вправо 16">
            <a:extLst>
              <a:ext uri="{FF2B5EF4-FFF2-40B4-BE49-F238E27FC236}">
                <a16:creationId xmlns:a16="http://schemas.microsoft.com/office/drawing/2014/main" id="{78D916B1-7AC1-40E6-A084-5DD7DA88D95F}"/>
              </a:ext>
            </a:extLst>
          </p:cNvPr>
          <p:cNvSpPr/>
          <p:nvPr/>
        </p:nvSpPr>
        <p:spPr>
          <a:xfrm rot="9464238">
            <a:off x="5302144" y="6025284"/>
            <a:ext cx="216000" cy="72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54A7-5ACB-46BB-9F7A-44E37984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55" y="123071"/>
            <a:ext cx="8640000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libri" pitchFamily="34" charset="0"/>
                <a:cs typeface="Calibri" pitchFamily="34" charset="0"/>
              </a:rPr>
              <a:t>Аффилиация авторов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3F30D3E-F4BC-432A-B0BE-D58F95045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017" t="21801" r="19604" b="53897"/>
          <a:stretch/>
        </p:blipFill>
        <p:spPr>
          <a:xfrm>
            <a:off x="3460376" y="1065152"/>
            <a:ext cx="5567084" cy="1418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E37E7-3B79-44A5-BE11-7F7B3AA9B222}"/>
              </a:ext>
            </a:extLst>
          </p:cNvPr>
          <p:cNvSpPr txBox="1"/>
          <p:nvPr/>
        </p:nvSpPr>
        <p:spPr>
          <a:xfrm>
            <a:off x="292989" y="1055486"/>
            <a:ext cx="288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Пример списка авторов статьи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14928-B39E-4500-BE49-B9333ED1862B}"/>
              </a:ext>
            </a:extLst>
          </p:cNvPr>
          <p:cNvSpPr txBox="1"/>
          <p:nvPr/>
        </p:nvSpPr>
        <p:spPr>
          <a:xfrm>
            <a:off x="292989" y="1938019"/>
            <a:ext cx="28800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Если автор является сотрудником ФГБУ НМИЦ ТПМ, необходимо произвести привязку «Псевдонима» к сотруднику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80F9A1-52AC-4CBD-ABDE-1F2FD99CAB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735" t="40634" r="29082" b="53980"/>
          <a:stretch/>
        </p:blipFill>
        <p:spPr>
          <a:xfrm>
            <a:off x="3433485" y="2923673"/>
            <a:ext cx="5602941" cy="676904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0C6FEA63-6619-45A9-965C-7253871E4A0E}"/>
              </a:ext>
            </a:extLst>
          </p:cNvPr>
          <p:cNvSpPr/>
          <p:nvPr/>
        </p:nvSpPr>
        <p:spPr>
          <a:xfrm>
            <a:off x="7165680" y="2768453"/>
            <a:ext cx="1915575" cy="10146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AA0D59-0A6C-4335-99FF-51C35F488A9C}"/>
              </a:ext>
            </a:extLst>
          </p:cNvPr>
          <p:cNvSpPr txBox="1"/>
          <p:nvPr/>
        </p:nvSpPr>
        <p:spPr>
          <a:xfrm>
            <a:off x="292989" y="3999715"/>
            <a:ext cx="2880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В открывшемся меню ввести ФИО сотрудника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0F4DF6-3BB1-4FCF-A82D-8DDE86663A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612" t="18685" r="35153" b="65896"/>
          <a:stretch/>
        </p:blipFill>
        <p:spPr>
          <a:xfrm>
            <a:off x="3466093" y="4007230"/>
            <a:ext cx="5543436" cy="1281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79F811-9828-421A-A120-4268763BC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1633" t="38277" r="52704" b="56338"/>
          <a:stretch/>
        </p:blipFill>
        <p:spPr>
          <a:xfrm>
            <a:off x="3405216" y="5620871"/>
            <a:ext cx="4196855" cy="8247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62B119-CF7D-406C-86E3-B88FE8A63E92}"/>
              </a:ext>
            </a:extLst>
          </p:cNvPr>
          <p:cNvSpPr txBox="1"/>
          <p:nvPr/>
        </p:nvSpPr>
        <p:spPr>
          <a:xfrm>
            <a:off x="292989" y="4894729"/>
            <a:ext cx="2880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После этого программа запомнит написание «Псевдонима» и будет опознавать автора 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9683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077CE9-96B7-45EB-88C8-99EEDB9D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116" t="37255" r="25316" b="28449"/>
          <a:stretch/>
        </p:blipFill>
        <p:spPr>
          <a:xfrm>
            <a:off x="3213070" y="1090043"/>
            <a:ext cx="5877144" cy="2746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5A25E1-E3D7-410B-A13E-6703DFD6673A}"/>
              </a:ext>
            </a:extLst>
          </p:cNvPr>
          <p:cNvSpPr txBox="1"/>
          <p:nvPr/>
        </p:nvSpPr>
        <p:spPr>
          <a:xfrm>
            <a:off x="282480" y="1099014"/>
            <a:ext cx="2520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Если автор является сотрудником ФГБУ «НМИЦ ТПМ», необходимо поставить галочку в графе Аффилиация.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695FEBE-E983-4738-BC5C-8E9ECC570242}"/>
              </a:ext>
            </a:extLst>
          </p:cNvPr>
          <p:cNvGrpSpPr/>
          <p:nvPr/>
        </p:nvGrpSpPr>
        <p:grpSpPr>
          <a:xfrm>
            <a:off x="3272118" y="4026882"/>
            <a:ext cx="4531057" cy="1369873"/>
            <a:chOff x="4559557" y="4692089"/>
            <a:chExt cx="5061025" cy="124902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7F9B611-D9F8-440B-9736-3AE08D38D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6276" t="49071" r="36224" b="34476"/>
            <a:stretch/>
          </p:blipFill>
          <p:spPr>
            <a:xfrm>
              <a:off x="4559557" y="4692089"/>
              <a:ext cx="5061025" cy="124902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E5795E6-8707-4E8B-AADB-6AA48EFECFF6}"/>
                </a:ext>
              </a:extLst>
            </p:cNvPr>
            <p:cNvSpPr/>
            <p:nvPr/>
          </p:nvSpPr>
          <p:spPr>
            <a:xfrm>
              <a:off x="4559557" y="5186255"/>
              <a:ext cx="3240832" cy="55983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3F4B13-ED59-4C74-94F7-280D89DDEE50}"/>
              </a:ext>
            </a:extLst>
          </p:cNvPr>
          <p:cNvSpPr txBox="1"/>
          <p:nvPr/>
        </p:nvSpPr>
        <p:spPr>
          <a:xfrm>
            <a:off x="282480" y="3136575"/>
            <a:ext cx="25200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Для подтверждения внесенных данных нужно нажать на 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«Сохранить изменения в списке авторов».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F24C80-30DA-42E5-B524-D866965B8C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663" t="77524" r="54541" b="7120"/>
          <a:stretch/>
        </p:blipFill>
        <p:spPr>
          <a:xfrm>
            <a:off x="3133522" y="5357727"/>
            <a:ext cx="4683692" cy="1464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C24242-BCE5-41BA-8FD9-A8616C5A5615}"/>
              </a:ext>
            </a:extLst>
          </p:cNvPr>
          <p:cNvSpPr txBox="1"/>
          <p:nvPr/>
        </p:nvSpPr>
        <p:spPr>
          <a:xfrm>
            <a:off x="282480" y="4981517"/>
            <a:ext cx="2520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Далее сохранить все внесенные данные, после чего создание публикации будет завершено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D6B54A7-5ACB-46BB-9F7A-44E37984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55" y="123071"/>
            <a:ext cx="8640000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libri" pitchFamily="34" charset="0"/>
                <a:cs typeface="Calibri" pitchFamily="34" charset="0"/>
              </a:rPr>
              <a:t>Аффилиация авторов</a:t>
            </a:r>
          </a:p>
        </p:txBody>
      </p:sp>
    </p:spTree>
    <p:extLst>
      <p:ext uri="{BB962C8B-B14F-4D97-AF65-F5344CB8AC3E}">
        <p14:creationId xmlns:p14="http://schemas.microsoft.com/office/powerpoint/2010/main" val="36765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B70AF-413E-4EE2-8C3C-C983D2FF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86" y="132043"/>
            <a:ext cx="8640000" cy="61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libri" pitchFamily="34" charset="0"/>
                <a:cs typeface="Calibri" pitchFamily="34" charset="0"/>
              </a:rPr>
              <a:t>Особенности внесения докладов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415F1-16B8-4A10-A2D3-D80649912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74317"/>
            <a:ext cx="3886200" cy="7920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cs typeface="Times New Roman" panose="02020603050405020304" pitchFamily="18" charset="0"/>
              </a:rPr>
              <a:t>Доклады вводятся в меню «Научные мероприятия» –</a:t>
            </a:r>
            <a:r>
              <a:rPr lang="en-US" sz="1800" dirty="0">
                <a:cs typeface="Times New Roman" panose="02020603050405020304" pitchFamily="18" charset="0"/>
              </a:rPr>
              <a:t>&gt; </a:t>
            </a:r>
            <a:r>
              <a:rPr lang="ru-RU" sz="1800" dirty="0">
                <a:cs typeface="Times New Roman" panose="02020603050405020304" pitchFamily="18" charset="0"/>
              </a:rPr>
              <a:t>Создать доклад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CB3196C-C77A-48F1-A810-7010C0540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0618" t="42903" r="64856" b="45294"/>
          <a:stretch/>
        </p:blipFill>
        <p:spPr>
          <a:xfrm>
            <a:off x="4572000" y="1274317"/>
            <a:ext cx="2537012" cy="1327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54F227-404A-469A-B629-98E5007973AE}"/>
              </a:ext>
            </a:extLst>
          </p:cNvPr>
          <p:cNvSpPr txBox="1"/>
          <p:nvPr/>
        </p:nvSpPr>
        <p:spPr>
          <a:xfrm>
            <a:off x="323850" y="2626663"/>
            <a:ext cx="1800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Необходимо произвести выбор конференции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E0309B-C18F-4FE1-93BE-FC5A4D096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970" t="33379" r="21582" b="48662"/>
          <a:stretch/>
        </p:blipFill>
        <p:spPr>
          <a:xfrm>
            <a:off x="2421412" y="2877860"/>
            <a:ext cx="6663645" cy="1694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C3509-8DE4-4E08-8C19-0E947E4A9F70}"/>
              </a:ext>
            </a:extLst>
          </p:cNvPr>
          <p:cNvSpPr txBox="1"/>
          <p:nvPr/>
        </p:nvSpPr>
        <p:spPr>
          <a:xfrm>
            <a:off x="323850" y="4445511"/>
            <a:ext cx="1800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Реализован поиск по дате проведения конференции в формате </a:t>
            </a:r>
            <a:r>
              <a:rPr lang="ru-RU" dirty="0" err="1">
                <a:solidFill>
                  <a:srgbClr val="FF0000"/>
                </a:solidFill>
                <a:cs typeface="Times New Roman" panose="02020603050405020304" pitchFamily="18" charset="0"/>
              </a:rPr>
              <a:t>гггг.мм.дд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AADE3-643B-4B32-95D1-469FADA3B0FF}"/>
              </a:ext>
            </a:extLst>
          </p:cNvPr>
          <p:cNvSpPr txBox="1"/>
          <p:nvPr/>
        </p:nvSpPr>
        <p:spPr>
          <a:xfrm>
            <a:off x="2538110" y="4731888"/>
            <a:ext cx="640866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ВАЖНО! </a:t>
            </a:r>
          </a:p>
          <a:p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При внесении устного доклада указывается только ДОКЛАДЧИК. </a:t>
            </a:r>
          </a:p>
          <a:p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При внесении </a:t>
            </a:r>
            <a:r>
              <a:rPr lang="ru-RU" dirty="0" err="1">
                <a:solidFill>
                  <a:srgbClr val="C00000"/>
                </a:solidFill>
                <a:cs typeface="Times New Roman" panose="02020603050405020304" pitchFamily="18" charset="0"/>
              </a:rPr>
              <a:t>постерного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доклада указываются ВСЕ научные сотрудники</a:t>
            </a:r>
          </a:p>
        </p:txBody>
      </p:sp>
    </p:spTree>
    <p:extLst>
      <p:ext uri="{BB962C8B-B14F-4D97-AF65-F5344CB8AC3E}">
        <p14:creationId xmlns:p14="http://schemas.microsoft.com/office/powerpoint/2010/main" val="117182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452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Краткая инструкция  по работе в RSC-2  Инструкция по работе  на платформе</vt:lpstr>
      <vt:lpstr>Регистрация нового пользователя</vt:lpstr>
      <vt:lpstr>Профиль пользователя</vt:lpstr>
      <vt:lpstr>Общие правила внесения информации</vt:lpstr>
      <vt:lpstr>Особенности внесения публикаций</vt:lpstr>
      <vt:lpstr>Особенности внесения публикаций</vt:lpstr>
      <vt:lpstr>Аффилиация авторов</vt:lpstr>
      <vt:lpstr>Аффилиация авторов</vt:lpstr>
      <vt:lpstr>Особенности внесения докладов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Семашко Михаил Олегович</cp:lastModifiedBy>
  <cp:revision>59</cp:revision>
  <dcterms:created xsi:type="dcterms:W3CDTF">2021-04-04T18:39:46Z</dcterms:created>
  <dcterms:modified xsi:type="dcterms:W3CDTF">2021-05-28T09:57:43Z</dcterms:modified>
</cp:coreProperties>
</file>