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4" r:id="rId10"/>
    <p:sldId id="265" r:id="rId11"/>
    <p:sldId id="268" r:id="rId12"/>
    <p:sldId id="266" r:id="rId13"/>
    <p:sldId id="281" r:id="rId14"/>
    <p:sldId id="270" r:id="rId15"/>
    <p:sldId id="271" r:id="rId16"/>
    <p:sldId id="272" r:id="rId17"/>
    <p:sldId id="273" r:id="rId18"/>
    <p:sldId id="282" r:id="rId19"/>
    <p:sldId id="275" r:id="rId20"/>
    <p:sldId id="283" r:id="rId21"/>
    <p:sldId id="276" r:id="rId22"/>
    <p:sldId id="285" r:id="rId23"/>
    <p:sldId id="278" r:id="rId24"/>
    <p:sldId id="284" r:id="rId25"/>
    <p:sldId id="279" r:id="rId26"/>
    <p:sldId id="297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госзаказ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 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4510</c:v>
                </c:pt>
                <c:pt idx="1">
                  <c:v>4200</c:v>
                </c:pt>
                <c:pt idx="2">
                  <c:v>4410</c:v>
                </c:pt>
                <c:pt idx="3">
                  <c:v>6600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 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3188</c:v>
                </c:pt>
                <c:pt idx="1">
                  <c:v>4297</c:v>
                </c:pt>
                <c:pt idx="2">
                  <c:v>5475</c:v>
                </c:pt>
                <c:pt idx="3">
                  <c:v>6417</c:v>
                </c:pt>
              </c:numCache>
            </c:numRef>
          </c:val>
        </c:ser>
        <c:axId val="68602880"/>
        <c:axId val="68608768"/>
      </c:barChart>
      <c:catAx>
        <c:axId val="68602880"/>
        <c:scaling>
          <c:orientation val="minMax"/>
        </c:scaling>
        <c:axPos val="b"/>
        <c:numFmt formatCode="General" sourceLinked="1"/>
        <c:tickLblPos val="nextTo"/>
        <c:crossAx val="68608768"/>
        <c:crosses val="autoZero"/>
        <c:auto val="1"/>
        <c:lblAlgn val="ctr"/>
        <c:lblOffset val="100"/>
      </c:catAx>
      <c:valAx>
        <c:axId val="68608768"/>
        <c:scaling>
          <c:orientation val="minMax"/>
        </c:scaling>
        <c:axPos val="l"/>
        <c:majorGridlines/>
        <c:numFmt formatCode="General" sourceLinked="1"/>
        <c:tickLblPos val="nextTo"/>
        <c:crossAx val="68602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обращений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1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3188</c:v>
                </c:pt>
                <c:pt idx="1">
                  <c:v>4297</c:v>
                </c:pt>
                <c:pt idx="2">
                  <c:v>5475</c:v>
                </c:pt>
                <c:pt idx="3">
                  <c:v>6477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5-9л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1010</c:v>
                </c:pt>
                <c:pt idx="2">
                  <c:v>1786</c:v>
                </c:pt>
                <c:pt idx="3">
                  <c:v>1920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10-14л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1708</c:v>
                </c:pt>
                <c:pt idx="1">
                  <c:v>2127</c:v>
                </c:pt>
                <c:pt idx="2">
                  <c:v>2177</c:v>
                </c:pt>
                <c:pt idx="3">
                  <c:v>2495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15л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436</c:v>
                </c:pt>
                <c:pt idx="1">
                  <c:v>571</c:v>
                </c:pt>
                <c:pt idx="2">
                  <c:v>471</c:v>
                </c:pt>
                <c:pt idx="3">
                  <c:v>786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16-17л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11мес2013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1044</c:v>
                </c:pt>
                <c:pt idx="1">
                  <c:v>589</c:v>
                </c:pt>
                <c:pt idx="2">
                  <c:v>1041</c:v>
                </c:pt>
                <c:pt idx="3">
                  <c:v>1276</c:v>
                </c:pt>
              </c:numCache>
            </c:numRef>
          </c:val>
        </c:ser>
        <c:shape val="cylinder"/>
        <c:axId val="79216640"/>
        <c:axId val="79218176"/>
        <c:axId val="0"/>
      </c:bar3DChart>
      <c:catAx>
        <c:axId val="79216640"/>
        <c:scaling>
          <c:orientation val="minMax"/>
        </c:scaling>
        <c:axPos val="b"/>
        <c:tickLblPos val="nextTo"/>
        <c:crossAx val="79218176"/>
        <c:crosses val="autoZero"/>
        <c:auto val="1"/>
        <c:lblAlgn val="ctr"/>
        <c:lblOffset val="100"/>
      </c:catAx>
      <c:valAx>
        <c:axId val="79218176"/>
        <c:scaling>
          <c:orientation val="minMax"/>
        </c:scaling>
        <c:axPos val="l"/>
        <c:majorGridlines/>
        <c:numFmt formatCode="General" sourceLinked="1"/>
        <c:tickLblPos val="nextTo"/>
        <c:crossAx val="79216640"/>
        <c:crosses val="autoZero"/>
        <c:crossBetween val="between"/>
      </c:valAx>
    </c:plotArea>
    <c:legend>
      <c:legendPos val="r"/>
      <c:layout/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2010 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Исходы обращения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с факторами риска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</c:v>
                </c:pt>
                <c:pt idx="1">
                  <c:v>2475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3699127885332019"/>
          <c:y val="0.2255639398456547"/>
          <c:w val="0.31985599177504398"/>
          <c:h val="0.700093016293279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2011 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с факторами риска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1389</c:v>
                </c:pt>
                <c:pt idx="1">
                  <c:v>2908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2456182099752311"/>
          <c:y val="0.23225384249279124"/>
          <c:w val="0.34736820002917551"/>
          <c:h val="0.634354265236988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2012</a:t>
            </a:r>
            <a:r>
              <a:rPr lang="ru-RU" baseline="0" dirty="0" smtClean="0"/>
              <a:t> год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с факторами риска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1814</c:v>
                </c:pt>
                <c:pt idx="1">
                  <c:v>3661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с факторами риска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2024</c:v>
                </c:pt>
                <c:pt idx="1">
                  <c:v>4453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3056220168681321"/>
          <c:y val="0.25843431830923835"/>
          <c:w val="0.34208756239048294"/>
          <c:h val="0.562288365855986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стоматологическая заболеваемость</c:v>
                </c:pt>
                <c:pt idx="1">
                  <c:v>экспресс-оценка состояния сердца по ЭКГ отведениям</c:v>
                </c:pt>
                <c:pt idx="2">
                  <c:v>комплексная детальная оценка функций дыхательной системы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4370</c:v>
                </c:pt>
                <c:pt idx="1">
                  <c:v>1903</c:v>
                </c:pt>
                <c:pt idx="2">
                  <c:v>1285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81774934383261"/>
          <c:y val="0.13162480973564117"/>
          <c:w val="0.3351302493438324"/>
          <c:h val="0.805439866148195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Выполнение по </a:t>
            </a:r>
            <a:r>
              <a:rPr lang="ru-RU" dirty="0"/>
              <a:t>годам</a:t>
            </a:r>
          </a:p>
        </c:rich>
      </c:tx>
      <c:layout>
        <c:manualLayout>
          <c:xMode val="edge"/>
          <c:yMode val="edge"/>
          <c:x val="0.32694055604160605"/>
          <c:y val="1.5406969599034056E-2"/>
        </c:manualLayout>
      </c:layout>
    </c:title>
    <c:plotArea>
      <c:layout>
        <c:manualLayout>
          <c:layoutTarget val="inner"/>
          <c:xMode val="edge"/>
          <c:yMode val="edge"/>
          <c:x val="0.1538464809954313"/>
          <c:y val="0.17539967299343853"/>
          <c:w val="0.38499623310975045"/>
          <c:h val="0.721815804623691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годам</c:v>
                </c:pt>
              </c:strCache>
            </c:strRef>
          </c:tx>
          <c:explosion val="3"/>
          <c:dPt>
            <c:idx val="1"/>
            <c:explosion val="26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explosion val="2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3"/>
            <c:explosion val="24"/>
            <c:spPr>
              <a:solidFill>
                <a:srgbClr val="7030A0"/>
              </a:solidFill>
            </c:spPr>
          </c:dPt>
          <c:dPt>
            <c:idx val="4"/>
            <c:explosion val="22"/>
          </c:dPt>
          <c:dLbls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11мес.2013</c:v>
                </c:pt>
                <c:pt idx="4">
                  <c:v>запланировано на декабрь 2013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3.0000000000000009E-3</c:v>
                </c:pt>
                <c:pt idx="2">
                  <c:v>0.20500000000000004</c:v>
                </c:pt>
                <c:pt idx="3">
                  <c:v>9.8000000000000032E-2</c:v>
                </c:pt>
                <c:pt idx="4">
                  <c:v>0.10800000000000003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0.24219</cdr:x>
      <cdr:y>0.01316</cdr:y>
    </cdr:from>
    <cdr:to>
      <cdr:x>0.80469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6364" y="71438"/>
          <a:ext cx="342902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Распространенность по факторам риска в 2013г.</a:t>
          </a:r>
          <a:endParaRPr lang="ru-RU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14612" y="857232"/>
            <a:ext cx="4071966" cy="1357322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1" y="1785926"/>
            <a:ext cx="7858181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357826"/>
            <a:ext cx="3357586" cy="92869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Лихачева Н.В.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928802"/>
            <a:ext cx="57864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dirty="0" smtClean="0"/>
              <a:t>Анализ работы в Центре здоровья для детского населения за 2010-2013гг.</a:t>
            </a:r>
            <a:endParaRPr lang="ru-RU" sz="4000" dirty="0"/>
          </a:p>
        </p:txBody>
      </p:sp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3571868" y="4929198"/>
            <a:ext cx="2143139" cy="1585495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9" name="Picture 1" descr="F:\Новая папка (2)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142984"/>
            <a:ext cx="44005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обращений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Структура обращений по возрастам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2428868"/>
          <a:ext cx="400052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143372" y="2514600"/>
          <a:ext cx="4857783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71480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ZOJ_logo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0" y="50004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6" y="1357299"/>
          <a:ext cx="8572561" cy="4334794"/>
        </p:xfrm>
        <a:graphic>
          <a:graphicData uri="http://schemas.openxmlformats.org/drawingml/2006/table">
            <a:tbl>
              <a:tblPr/>
              <a:tblGrid>
                <a:gridCol w="2335284"/>
                <a:gridCol w="1205759"/>
                <a:gridCol w="1284328"/>
                <a:gridCol w="1376121"/>
                <a:gridCol w="1103076"/>
                <a:gridCol w="1267993"/>
              </a:tblGrid>
              <a:tr h="291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Lucida Sans Unicode"/>
                        </a:rPr>
                        <a:t>11мес2013г</a:t>
                      </a: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Lucida Sans Unicode"/>
                        </a:rPr>
                        <a:t>2012г</a:t>
                      </a: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Lucida Sans Unicode"/>
                        </a:rPr>
                        <a:t>2011г</a:t>
                      </a: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Lucida Sans Unicode"/>
                        </a:rPr>
                        <a:t>2010г</a:t>
                      </a: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Отношение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2012г к 2010 (%)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Самостоятельно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181-2,7%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142 чел.-2,5%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35    чел - 0.8%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 чел-0,6%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1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Дети, у которых решение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о посещении центра здоровья принято родителями или другими законными    представителями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942-14,5%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558 - 10,1%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435 -10.1  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1753 -54,9%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31,8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Направленные ЛПУ по месту прикрепления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1462-22,5%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1289 - 23,5%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336 - 7.8%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386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Направленные медицинскими работниками образовательных учреждений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3892-60,0%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 3486 - 63,6%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3491 - 81.2%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1415 -44,3%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246,3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57292" y="142854"/>
            <a:ext cx="53512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Структура обращений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7" y="5786455"/>
            <a:ext cx="792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j-lt"/>
              </a:rPr>
              <a:t>В 2013-2011 годах высокая обращаемость в Центр здоровья детей по направлениям медицинских работников образовательных учреждений </a:t>
            </a:r>
            <a:endParaRPr lang="ru-RU" sz="1600" b="1" i="1" dirty="0">
              <a:latin typeface="+mj-lt"/>
            </a:endParaRPr>
          </a:p>
        </p:txBody>
      </p:sp>
      <p:pic>
        <p:nvPicPr>
          <p:cNvPr id="7" name="Рисунок 6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50004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00" y="1214425"/>
          <a:ext cx="8286808" cy="3386808"/>
        </p:xfrm>
        <a:graphic>
          <a:graphicData uri="http://schemas.openxmlformats.org/drawingml/2006/table">
            <a:tbl>
              <a:tblPr/>
              <a:tblGrid>
                <a:gridCol w="1605476"/>
                <a:gridCol w="1327243"/>
                <a:gridCol w="1270845"/>
                <a:gridCol w="1239260"/>
                <a:gridCol w="1352059"/>
                <a:gridCol w="1491925"/>
              </a:tblGrid>
              <a:tr h="1110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11 мес.2013г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2012г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2011г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2010г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Отношение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2013г к 2010(%)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Обследовано всего: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6477человек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5475 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4297человек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3188человек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171,1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Выявлено с факторами риска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4453—68,7%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3661—66,8%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2908 - 67.6%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2745-86,2%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133,3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Здоровыми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2024--31,3%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1814—33,2%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1389  - 32.4%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443-13,8%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409,4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3108" y="285728"/>
            <a:ext cx="67866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Исходы обращения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786322"/>
            <a:ext cx="7786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i="1" dirty="0" smtClean="0"/>
              <a:t>В 2013-2012 году в Центр здоровья стало больше обращаться здоровых детей, для предотвращения факторов риска развития неинфекционных хронических заболеваний.</a:t>
            </a:r>
            <a:endParaRPr lang="ru-RU" sz="1600" b="1" i="1" dirty="0"/>
          </a:p>
        </p:txBody>
      </p:sp>
      <p:pic>
        <p:nvPicPr>
          <p:cNvPr id="12" name="Рисунок 11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500042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428604"/>
            <a:ext cx="785786" cy="7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85786" y="428604"/>
          <a:ext cx="292895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572132" y="428604"/>
          <a:ext cx="292895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714348" y="3929066"/>
          <a:ext cx="307183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15008" y="4071942"/>
          <a:ext cx="2786082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 descr="Лого-выбранный(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ZOJ_logo"/>
          <p:cNvPicPr>
            <a:picLocks noChangeAspect="1" noChangeArrowheads="1"/>
          </p:cNvPicPr>
          <p:nvPr/>
        </p:nvPicPr>
        <p:blipFill>
          <a:blip r:embed="rId7" cstate="print">
            <a:lum contrast="42000"/>
          </a:blip>
          <a:srcRect/>
          <a:stretch>
            <a:fillRect/>
          </a:stretch>
        </p:blipFill>
        <p:spPr bwMode="auto">
          <a:xfrm>
            <a:off x="0" y="642918"/>
            <a:ext cx="785786" cy="6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396484"/>
          <a:ext cx="8786873" cy="6185447"/>
        </p:xfrm>
        <a:graphic>
          <a:graphicData uri="http://schemas.openxmlformats.org/drawingml/2006/table">
            <a:tbl>
              <a:tblPr/>
              <a:tblGrid>
                <a:gridCol w="3345192"/>
                <a:gridCol w="700233"/>
                <a:gridCol w="697770"/>
                <a:gridCol w="817622"/>
                <a:gridCol w="817622"/>
                <a:gridCol w="816800"/>
                <a:gridCol w="814337"/>
                <a:gridCol w="369498"/>
                <a:gridCol w="334575"/>
                <a:gridCol w="73224"/>
              </a:tblGrid>
              <a:tr h="67779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Arial"/>
                        </a:rPr>
                        <a:t>Наименование оборудования</a:t>
                      </a:r>
                      <a:endParaRPr lang="ru-RU" sz="1000" kern="50" dirty="0">
                        <a:latin typeface="Arial"/>
                        <a:ea typeface="Arial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Число обследованных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Число обследованных 2012г. 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обследованных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2011г.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обследованных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2010г.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всего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000" kern="50" dirty="0" err="1">
                          <a:latin typeface="Times New Roman"/>
                          <a:ea typeface="Lucida Sans Unicode"/>
                        </a:rPr>
                        <a:t>отклон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от нормы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всего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000" kern="50" dirty="0" err="1">
                          <a:latin typeface="Times New Roman"/>
                          <a:ea typeface="Lucida Sans Unicode"/>
                        </a:rPr>
                        <a:t>откло-нений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от нормы (%)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всего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Число откло-нений от нормы  (%)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всего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000" kern="50" dirty="0" err="1">
                          <a:latin typeface="Times New Roman"/>
                          <a:ea typeface="Lucida Sans Unicode"/>
                        </a:rPr>
                        <a:t>откло-нений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от нормы  (%)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44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Arial"/>
                        </a:rPr>
                        <a:t>1</a:t>
                      </a:r>
                      <a:endParaRPr lang="ru-RU" sz="1000" kern="5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2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</a:t>
                      </a:r>
                    </a:p>
                  </a:txBody>
                  <a:tcPr marL="19829" marR="19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4</a:t>
                      </a:r>
                    </a:p>
                  </a:txBody>
                  <a:tcPr marL="19829" marR="19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5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6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8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668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Arial"/>
                        </a:rPr>
                        <a:t>Аппаратно-программный    комплекс    для    скрининг- оценки    уровня психофизиологического  и  соматического  здоровья,  функциональных  и адаптивных  резервов  организма   с   комплектом   оборудования   для измерения параметров физического развития                            </a:t>
                      </a:r>
                      <a:endParaRPr lang="ru-RU" sz="1000" kern="50" dirty="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1221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18,8%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1044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19,0%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720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16.7%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3188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1578-49,4%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445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Arial"/>
                        </a:rPr>
                        <a:t>Система  скрининга   сердца   компьютеризированная   (экспресс-оценка состояния сердца по ЭКГ- сигналам от конечностей)                     </a:t>
                      </a:r>
                      <a:endParaRPr lang="ru-RU" sz="1000" kern="50" dirty="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1903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29,3%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1488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27,1%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1321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30.7%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1961-61,6%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7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Arial"/>
                        </a:rPr>
                        <a:t>Система  ангиологического  скрининга  с   автоматическим   измерением систолического артериального  давления  и  расчета  плече- лодыжечного индекса                                                              </a:t>
                      </a:r>
                      <a:endParaRPr lang="ru-RU" sz="1000" kern="5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1,6%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77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1,4%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72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1.6%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66-2,0%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688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Arial"/>
                        </a:rPr>
                        <a:t>Аппарат для комплексной детальной оценки функций дыхательной  системы (спирометр компьютеризированный)                                     </a:t>
                      </a:r>
                      <a:endParaRPr lang="ru-RU" sz="1000" kern="5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1285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19,8%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615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11,2%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370 -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8.</a:t>
                      </a: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6%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185-5,8%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3349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 err="1">
                          <a:latin typeface="Times New Roman"/>
                          <a:ea typeface="Arial"/>
                        </a:rPr>
                        <a:t>Биоимпедансметр</a:t>
                      </a:r>
                      <a:r>
                        <a:rPr lang="ru-RU" sz="1000" kern="50" dirty="0">
                          <a:latin typeface="Times New Roman"/>
                          <a:ea typeface="Arial"/>
                        </a:rPr>
                        <a:t> для анализа  внутренних  сред  организма  (процентное соотношение воды, мышечной и жировой ткани)                          </a:t>
                      </a:r>
                      <a:endParaRPr lang="ru-RU" sz="1000" kern="50" dirty="0">
                        <a:latin typeface="Arial"/>
                        <a:ea typeface="Arial"/>
                      </a:endParaRP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1023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33,3%</a:t>
                      </a:r>
                    </a:p>
                  </a:txBody>
                  <a:tcPr marL="19829" marR="19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2167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729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33,6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3141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440</a:t>
                      </a: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 kern="50" dirty="0">
                          <a:latin typeface="Times New Roman"/>
                          <a:ea typeface="Lucida Sans Unicode"/>
                        </a:rPr>
                        <a:t>14%</a:t>
                      </a:r>
                      <a:endParaRPr lang="ru-RU" sz="1000" kern="50" dirty="0">
                        <a:latin typeface="Times New Roman"/>
                        <a:ea typeface="Lucida Sans Unicode"/>
                      </a:endParaRP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574-18,0%</a:t>
                      </a:r>
                    </a:p>
                  </a:txBody>
                  <a:tcPr marL="19829" marR="19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Lucida Sans Unicode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бследовано: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500040"/>
          <a:ext cx="8215371" cy="5857917"/>
        </p:xfrm>
        <a:graphic>
          <a:graphicData uri="http://schemas.openxmlformats.org/drawingml/2006/table">
            <a:tbl>
              <a:tblPr/>
              <a:tblGrid>
                <a:gridCol w="2916171"/>
                <a:gridCol w="610428"/>
                <a:gridCol w="608281"/>
                <a:gridCol w="518111"/>
                <a:gridCol w="712763"/>
                <a:gridCol w="712046"/>
                <a:gridCol w="709901"/>
                <a:gridCol w="712046"/>
                <a:gridCol w="715624"/>
              </a:tblGrid>
              <a:tr h="9453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latin typeface="Times New Roman"/>
                          <a:ea typeface="Arial"/>
                        </a:rPr>
                        <a:t>Определения экспресс-анализатор </a:t>
                      </a: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для </a:t>
                      </a:r>
                      <a:r>
                        <a:rPr lang="ru-RU" sz="1200" kern="50" dirty="0" smtClean="0">
                          <a:latin typeface="Times New Roman"/>
                          <a:ea typeface="Arial"/>
                        </a:rPr>
                        <a:t>общего </a:t>
                      </a: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холестерина  и  глюкозы  в крови (с принадлежностями)                                           </a:t>
                      </a:r>
                      <a:endParaRPr lang="ru-RU" sz="1200" kern="50" dirty="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111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1,7%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1,2%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42</a:t>
                      </a: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 -</a:t>
                      </a: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0.9%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3188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28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0,8%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83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Оборудование для  определения  токсических  веществ  в  биологических средах организма                                                     </a:t>
                      </a:r>
                      <a:endParaRPr lang="ru-RU" sz="1200" kern="50" dirty="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2167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3141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3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Анализатор окиси углерода выдыхаемого воздуха с определением   карбоксигемоглобина                                                  </a:t>
                      </a:r>
                      <a:endParaRPr lang="ru-RU" sz="1200" kern="50" dirty="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292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9,5%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2167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249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11.4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3141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213</a:t>
                      </a: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6.7%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289-9,0%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7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Анализатор </a:t>
                      </a:r>
                      <a:r>
                        <a:rPr lang="ru-RU" sz="1200" kern="50" dirty="0" err="1">
                          <a:latin typeface="Times New Roman"/>
                          <a:ea typeface="Arial"/>
                        </a:rPr>
                        <a:t>котинина</a:t>
                      </a:r>
                      <a:r>
                        <a:rPr lang="ru-RU" sz="1200" kern="50" dirty="0">
                          <a:latin typeface="Times New Roman"/>
                          <a:ea typeface="Arial"/>
                        </a:rPr>
                        <a:t> и других биологических маркеров в крови и моче   </a:t>
                      </a:r>
                      <a:endParaRPr lang="ru-RU" sz="1200" kern="50" dirty="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292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9,5%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latin typeface="Times New Roman"/>
                          <a:ea typeface="Lucida Sans Unicode"/>
                        </a:rPr>
                        <a:t>2167</a:t>
                      </a:r>
                      <a:endParaRPr lang="ru-RU" sz="12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249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11.4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3141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213</a:t>
                      </a: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6.7%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313-9,8%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7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Arial"/>
                        </a:rPr>
                        <a:t>Смокелайзер</a:t>
                      </a:r>
                      <a:endParaRPr lang="ru-RU" sz="1200" kern="5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292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9,5%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2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2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28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Arial"/>
                        </a:rPr>
                        <a:t>Кардиотренажер                                                       </a:t>
                      </a:r>
                      <a:endParaRPr lang="ru-RU" sz="1200" kern="5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659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782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844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405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7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Arial"/>
                        </a:rPr>
                        <a:t>Пульсоксиметр (оксиметр пульсовой)                                   </a:t>
                      </a:r>
                      <a:endParaRPr lang="ru-RU" sz="1200" kern="5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3067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425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13,8%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2167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334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15.4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161</a:t>
                      </a: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3.7%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3179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111-3,4%</a:t>
                      </a:r>
                    </a:p>
                  </a:txBody>
                  <a:tcPr marL="57299" marR="57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3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Arial"/>
                        </a:rPr>
                        <a:t>Рабочее место гигиениста стоматологического         </a:t>
                      </a:r>
                      <a:endParaRPr lang="ru-RU" sz="1200" kern="50">
                        <a:latin typeface="Arial"/>
                        <a:ea typeface="Arial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4370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67,45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2329</a:t>
                      </a:r>
                    </a:p>
                  </a:txBody>
                  <a:tcPr marL="57299" marR="57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736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31.6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200" kern="50">
                        <a:latin typeface="Times New Roman"/>
                        <a:ea typeface="Lucida Sans Unicode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Первое место по выявленным факторам риска 2012-2010г </a:t>
            </a:r>
            <a:r>
              <a:rPr lang="ru-RU" sz="2400" dirty="0" smtClean="0"/>
              <a:t>занимает - экспресс-оценка состояния сердца по ЭКГ сигналам от конечностей</a:t>
            </a:r>
            <a:br>
              <a:rPr lang="ru-RU" sz="2400" dirty="0" smtClean="0"/>
            </a:br>
            <a:r>
              <a:rPr lang="ru-RU" sz="2400" dirty="0" smtClean="0"/>
              <a:t>2012г  - 1488 (27,1%) ;2011г - 1321 случаев (30,7%);2010г -1961случ(61,6%)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i="1" dirty="0" smtClean="0"/>
              <a:t>Второе место</a:t>
            </a:r>
            <a:r>
              <a:rPr lang="ru-RU" sz="2400" i="1" dirty="0" smtClean="0"/>
              <a:t> </a:t>
            </a:r>
            <a:r>
              <a:rPr lang="ru-RU" sz="2400" dirty="0" smtClean="0"/>
              <a:t>занимает скрининг-оценка уровня функциональных и адаптивных резервов организма</a:t>
            </a:r>
            <a:br>
              <a:rPr lang="ru-RU" sz="2400" dirty="0" smtClean="0"/>
            </a:br>
            <a:r>
              <a:rPr lang="ru-RU" sz="2400" dirty="0" smtClean="0"/>
              <a:t>2012г  - 1044 случаев (19,0%); 2011г  - 720 случаев (16,7%);2010г  - 1578 случаев (49,4%)</a:t>
            </a:r>
            <a:br>
              <a:rPr lang="ru-RU" sz="2400" dirty="0" smtClean="0"/>
            </a:br>
            <a:r>
              <a:rPr lang="ru-RU" sz="2400" b="1" i="1" dirty="0" smtClean="0"/>
              <a:t>Третье место </a:t>
            </a:r>
            <a:r>
              <a:rPr lang="ru-RU" sz="2400" dirty="0" smtClean="0"/>
              <a:t>занимает патология внутренних сред (процентное соотношение воды, мышечной и жировой ткани)</a:t>
            </a:r>
            <a:br>
              <a:rPr lang="ru-RU" sz="2400" dirty="0" smtClean="0"/>
            </a:br>
            <a:r>
              <a:rPr lang="ru-RU" sz="2400" dirty="0" smtClean="0"/>
              <a:t>2012г - 729 случаев (33,6 % ); 2011г - 440 случаев (14 % );2010г - 574случ (18%)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571480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428604"/>
            <a:ext cx="857224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50072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Первое место  по выявленным факторам риска 2013г</a:t>
            </a:r>
            <a:r>
              <a:rPr lang="ru-RU" sz="2000" dirty="0" smtClean="0"/>
              <a:t> - занимает  стоматологическая заболеваемость  -4370  человек -67.4 %  ( кариес –</a:t>
            </a:r>
            <a:br>
              <a:rPr lang="ru-RU" sz="2000" dirty="0" smtClean="0"/>
            </a:br>
            <a:r>
              <a:rPr lang="ru-RU" sz="2000" dirty="0" smtClean="0"/>
              <a:t>3214чел; заболевания</a:t>
            </a:r>
            <a:r>
              <a:rPr lang="ru-RU" sz="2000" b="1" dirty="0" smtClean="0"/>
              <a:t> </a:t>
            </a:r>
            <a:r>
              <a:rPr lang="ru-RU" sz="2000" dirty="0" smtClean="0"/>
              <a:t>слизистой оболочки полости рта и пародонта –</a:t>
            </a:r>
            <a:br>
              <a:rPr lang="ru-RU" sz="2000" dirty="0" smtClean="0"/>
            </a:br>
            <a:r>
              <a:rPr lang="ru-RU" sz="2000" dirty="0" smtClean="0"/>
              <a:t>463 чел</a:t>
            </a:r>
            <a:r>
              <a:rPr lang="ru-RU" sz="2000" b="1" dirty="0" smtClean="0"/>
              <a:t>; </a:t>
            </a:r>
            <a:r>
              <a:rPr lang="ru-RU" sz="2000" dirty="0" smtClean="0"/>
              <a:t>аномалии положения зубов и деформация прикуса-1150 чел; приобретенные зубные отложения -1010  чел.) У  26.1 % детей с </a:t>
            </a:r>
            <a:br>
              <a:rPr lang="ru-RU" sz="2000" dirty="0" smtClean="0"/>
            </a:br>
            <a:r>
              <a:rPr lang="ru-RU" sz="2000" dirty="0" smtClean="0"/>
              <a:t>выявленной стоматологической заболеваемостью отмечается </a:t>
            </a:r>
            <a:br>
              <a:rPr lang="ru-RU" sz="2000" dirty="0" smtClean="0"/>
            </a:br>
            <a:r>
              <a:rPr lang="ru-RU" sz="2000" dirty="0" smtClean="0"/>
              <a:t>совокупность факторов стоматологической патологии </a:t>
            </a:r>
            <a:br>
              <a:rPr lang="ru-RU" sz="2000" dirty="0" smtClean="0"/>
            </a:br>
            <a:r>
              <a:rPr lang="ru-RU" sz="2000" dirty="0" smtClean="0"/>
              <a:t>(кариес + приобретенные зубные отложения)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/>
              <a:t>Второе место по выявленным факторам риска</a:t>
            </a:r>
            <a:r>
              <a:rPr lang="ru-RU" sz="2000" dirty="0" smtClean="0"/>
              <a:t> -  занимает экспресс- оценка состояния сердца по ЭКГ</a:t>
            </a:r>
            <a:br>
              <a:rPr lang="ru-RU" sz="2000" dirty="0" smtClean="0"/>
            </a:br>
            <a:r>
              <a:rPr lang="ru-RU" sz="2000" dirty="0" smtClean="0"/>
              <a:t>сигналам от конечностей - 1903 случаев ( 29,3 %)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Третье место по выявленным факторам риска</a:t>
            </a:r>
            <a:r>
              <a:rPr lang="ru-RU" sz="2000" dirty="0" smtClean="0"/>
              <a:t> – </a:t>
            </a:r>
            <a:br>
              <a:rPr lang="ru-RU" sz="2000" dirty="0" smtClean="0"/>
            </a:br>
            <a:r>
              <a:rPr lang="ru-RU" sz="2000" dirty="0" smtClean="0"/>
              <a:t>занимает комплексная детальная оценка функций </a:t>
            </a:r>
            <a:br>
              <a:rPr lang="ru-RU" sz="2000" dirty="0" smtClean="0"/>
            </a:br>
            <a:r>
              <a:rPr lang="ru-RU" sz="2000" dirty="0" smtClean="0"/>
              <a:t>дыхательной системы-</a:t>
            </a:r>
            <a:br>
              <a:rPr lang="ru-RU" sz="2000" dirty="0" smtClean="0"/>
            </a:br>
            <a:r>
              <a:rPr lang="ru-RU" sz="2000" dirty="0" smtClean="0"/>
              <a:t>1285 случаев (19,8%)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Обследование детей в кабинете профилактической </a:t>
            </a:r>
            <a:br>
              <a:rPr lang="ru-RU" sz="2000" i="1" dirty="0" smtClean="0"/>
            </a:br>
            <a:r>
              <a:rPr lang="ru-RU" sz="2000" i="1" dirty="0" smtClean="0"/>
              <a:t>стоматологии  начато с 23.07.2012 года. </a:t>
            </a:r>
            <a:endParaRPr lang="ru-RU" sz="2000" dirty="0"/>
          </a:p>
        </p:txBody>
      </p:sp>
      <p:pic>
        <p:nvPicPr>
          <p:cNvPr id="32769" name="Picture 1" descr="F:\акция КрЯр23072013\DSCN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357298"/>
            <a:ext cx="1571636" cy="1714512"/>
          </a:xfrm>
          <a:prstGeom prst="rect">
            <a:avLst/>
          </a:prstGeom>
          <a:noFill/>
        </p:spPr>
      </p:pic>
      <p:pic>
        <p:nvPicPr>
          <p:cNvPr id="32770" name="Picture 2" descr="F:\акция КрЯр23072013\DSCN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2571768" cy="1928826"/>
          </a:xfrm>
          <a:prstGeom prst="rect">
            <a:avLst/>
          </a:prstGeom>
          <a:noFill/>
        </p:spPr>
      </p:pic>
      <p:pic>
        <p:nvPicPr>
          <p:cNvPr id="5" name="Рисунок 4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8001024" y="3500438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00166" y="714356"/>
          <a:ext cx="6096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Лого-выбранный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/>
          <a:stretch>
            <a:fillRect/>
          </a:stretch>
        </p:blipFill>
        <p:spPr bwMode="auto">
          <a:xfrm>
            <a:off x="142844" y="642918"/>
            <a:ext cx="841988" cy="6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1071546"/>
          <a:ext cx="8572595" cy="3890278"/>
        </p:xfrm>
        <a:graphic>
          <a:graphicData uri="http://schemas.openxmlformats.org/drawingml/2006/table">
            <a:tbl>
              <a:tblPr/>
              <a:tblGrid>
                <a:gridCol w="2902526"/>
                <a:gridCol w="859672"/>
                <a:gridCol w="1068559"/>
                <a:gridCol w="1176392"/>
                <a:gridCol w="1068559"/>
                <a:gridCol w="1496887"/>
              </a:tblGrid>
              <a:tr h="335936"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2013г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2012г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2011г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2010г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Отношение </a:t>
                      </a:r>
                    </a:p>
                    <a:p>
                      <a:pPr indent="-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2012г к 2010 (%)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041"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1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 smtClean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</a:rPr>
                        <a:t>2</a:t>
                      </a: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4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</a:t>
                      </a:r>
                    </a:p>
                  </a:txBody>
                  <a:tcPr marL="57980" marR="57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340">
                <a:tc>
                  <a:txBody>
                    <a:bodyPr/>
                    <a:lstStyle/>
                    <a:p>
                      <a:pPr indent="-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Число лиц, закончивших лечение, - всего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344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283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</a:rPr>
                        <a:t>359</a:t>
                      </a: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</a:txBody>
                  <a:tcPr marL="57980" marR="579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522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54,2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19">
                <a:tc>
                  <a:txBody>
                    <a:bodyPr/>
                    <a:lstStyle/>
                    <a:p>
                      <a:pPr indent="-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из общего числа лиц, закончивших лечение - дети        0 - 17 лет включительно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344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283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359</a:t>
                      </a:r>
                    </a:p>
                  </a:txBody>
                  <a:tcPr marL="57980" marR="579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522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54,2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942">
                <a:tc>
                  <a:txBody>
                    <a:bodyPr/>
                    <a:lstStyle/>
                    <a:p>
                      <a:pPr indent="-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</a:rPr>
                        <a:t>Число отпущенных процедур - всего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3607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3148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4045</a:t>
                      </a:r>
                    </a:p>
                  </a:txBody>
                  <a:tcPr marL="57980" marR="579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5787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</a:endParaRPr>
                    </a:p>
                    <a:p>
                      <a:pPr indent="-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</a:rPr>
                        <a:t>54,3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5072074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связи с тем, что увеличилось количество обращений для обследования в Центр детей с первой группой здоровья с 13,8% - 2010г до 33,2% - 2012г, врачом ЛФК были разработаны оздоровительные комплексы с подробным описанием выполнения упражнений для занятий в домашних условиях, поэтому доля детей посещающих занятия ЛФК уменьшилась.</a:t>
            </a:r>
            <a:endParaRPr lang="ru-RU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14290"/>
            <a:ext cx="8501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Центре здоровья проводится оздоровление детей в кабинете ЛФК.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ДЕЯТЕЛЬНОСТЬ КАБИНЕТОВ ЛФК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357982" cy="1071570"/>
          </a:xfrm>
        </p:spPr>
        <p:txBody>
          <a:bodyPr/>
          <a:lstStyle/>
          <a:p>
            <a:r>
              <a:rPr lang="ru-RU" dirty="0" smtClean="0"/>
              <a:t>Цели Центра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1" y="1643050"/>
            <a:ext cx="7429552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Информирование детей и подростков о вредных и опасных для их здоровья факторах;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Групповая и индивидуальная пропаганда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Профилактика возникновения и развития факторов риска различных заболеваний (курение, алкоголь, гиподинамия и др.);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ответственного отношения к своему здоровью и здоровью своих близких.</a:t>
            </a:r>
            <a:endParaRPr lang="ru-RU" dirty="0"/>
          </a:p>
        </p:txBody>
      </p:sp>
      <p:pic>
        <p:nvPicPr>
          <p:cNvPr id="4" name="Рисунок 3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42918"/>
            <a:ext cx="790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642918"/>
            <a:ext cx="1131188" cy="8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071546"/>
            <a:ext cx="2309457" cy="2428892"/>
          </a:xfrm>
          <a:prstGeom prst="rect">
            <a:avLst/>
          </a:prstGeom>
        </p:spPr>
      </p:pic>
      <p:pic>
        <p:nvPicPr>
          <p:cNvPr id="4" name="Рисунок 3" descr="SDC1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714620"/>
            <a:ext cx="2500330" cy="2500330"/>
          </a:xfrm>
          <a:prstGeom prst="rect">
            <a:avLst/>
          </a:prstGeom>
        </p:spPr>
      </p:pic>
      <p:pic>
        <p:nvPicPr>
          <p:cNvPr id="5" name="Рисунок 4" descr="SDC1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2357454" cy="2428868"/>
          </a:xfrm>
          <a:prstGeom prst="rect">
            <a:avLst/>
          </a:prstGeom>
        </p:spPr>
      </p:pic>
      <p:pic>
        <p:nvPicPr>
          <p:cNvPr id="6" name="Рисунок 5" descr="Лого-выбранный(2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ZOJ_logo"/>
          <p:cNvPicPr>
            <a:picLocks noChangeAspect="1" noChangeArrowheads="1"/>
          </p:cNvPicPr>
          <p:nvPr/>
        </p:nvPicPr>
        <p:blipFill>
          <a:blip r:embed="rId6" cstate="print">
            <a:lum contrast="42000"/>
          </a:blip>
          <a:srcRect/>
          <a:stretch>
            <a:fillRect/>
          </a:stretch>
        </p:blipFill>
        <p:spPr bwMode="auto">
          <a:xfrm>
            <a:off x="7072330" y="4714884"/>
            <a:ext cx="18494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642921"/>
          <a:ext cx="8501122" cy="4907280"/>
        </p:xfrm>
        <a:graphic>
          <a:graphicData uri="http://schemas.openxmlformats.org/drawingml/2006/table">
            <a:tbl>
              <a:tblPr/>
              <a:tblGrid>
                <a:gridCol w="3575806"/>
                <a:gridCol w="842060"/>
                <a:gridCol w="942517"/>
                <a:gridCol w="1046667"/>
                <a:gridCol w="842060"/>
                <a:gridCol w="1252012"/>
              </a:tblGrid>
              <a:tr h="662732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11мес2013г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2012г</a:t>
                      </a:r>
                    </a:p>
                  </a:txBody>
                  <a:tcPr marL="57225" marR="5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2011г</a:t>
                      </a:r>
                    </a:p>
                  </a:txBody>
                  <a:tcPr marL="57225" marR="5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2010г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Отношение 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2012г к 2010 (%)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1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3</a:t>
                      </a:r>
                    </a:p>
                  </a:txBody>
                  <a:tcPr marL="57225" marR="57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4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5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Число лиц, обученных основам здорового образа жизни – всего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5475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4297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3188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171,7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Число лиц,  обученных в «школах» – всего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874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939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903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1045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89,8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73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в том числе: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школе профилактики артериальной гипертензии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68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79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227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285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27,7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школе профилактики  заболеваний суставов и позвоночника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210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201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160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33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609.0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школе профилактики бронхиальной астмы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164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181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139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65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278.4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школе профилактики сахарного диабета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72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Lucida Sans Unicode"/>
                        </a:rPr>
                        <a:t>81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110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68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119.1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6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прочие школы 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Школа «Бросаю курить самостоятельно.»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274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300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246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594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50.5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9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Школа ожирения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86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Lucida Sans Unicode"/>
                        </a:rPr>
                        <a:t>97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Организована в 2011г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охвачено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21 человек</a:t>
                      </a: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Lucida Sans Unicode"/>
                        </a:rPr>
                        <a:t>0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50" dirty="0">
                        <a:latin typeface="Times New Roman"/>
                        <a:ea typeface="Lucida Sans Unicode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Lucida Sans Unicode"/>
                        </a:rPr>
                        <a:t>461.9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7225" marR="5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57252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ШКОЛЫ ЗДОРОВЬЯ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0070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Количество лиц прошедших обучение в школах здоровья снизилось незначительно ( на 10,2%).Это объясняется тем, что  на занятия организованных в 2010 году школ «Бросаю курить самостоятельно»; «Профилактики артериальной гипертензии» школьники приглашались целыми классами, а в 2011-2012 годах на занятия данных школ стали приглашаться только дети и подростки с выявленными факторами риска по развитию сердечно- сосудистой патологии и табачной зависимости.</a:t>
            </a:r>
            <a:endParaRPr lang="ru-RU" sz="14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642918"/>
            <a:ext cx="3905278" cy="2928958"/>
          </a:xfrm>
          <a:prstGeom prst="rect">
            <a:avLst/>
          </a:prstGeom>
        </p:spPr>
      </p:pic>
      <p:pic>
        <p:nvPicPr>
          <p:cNvPr id="3" name="Рисунок 2" descr="IMG_1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929066"/>
            <a:ext cx="3667184" cy="2750388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5715008" y="1428736"/>
            <a:ext cx="2786082" cy="23574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86446" y="164305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Школа профилактики артериальной гипертензии</a:t>
            </a:r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785786" y="4071942"/>
            <a:ext cx="3143272" cy="2000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24" y="500063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Школа профилактики «Бросаю курить самостоятельно»</a:t>
            </a:r>
            <a:endParaRPr lang="ru-RU" dirty="0"/>
          </a:p>
        </p:txBody>
      </p:sp>
      <p:pic>
        <p:nvPicPr>
          <p:cNvPr id="9" name="Рисунок 8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4291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ZOJ_logo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0" y="6092585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4446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Помимо  работы  на базе  своего ЛПУ, сотрудниками центра проводятся  выездные акции в  школьные коллективы города. (Такая работа проводилась  начиная с2010г)</a:t>
            </a:r>
            <a:br>
              <a:rPr lang="ru-RU" sz="1800" i="1" dirty="0" smtClean="0"/>
            </a:br>
            <a:r>
              <a:rPr lang="ru-RU" sz="1800" i="1" dirty="0" smtClean="0"/>
              <a:t>Выездным характером работы в 2010 году  было занято—72 рабочих дня;2011г-89 дней;2012г-114 дней;11мес 2013г-117дней.</a:t>
            </a:r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b="1" u="sng" dirty="0" smtClean="0">
              <a:latin typeface="+mj-lt"/>
            </a:endParaRPr>
          </a:p>
          <a:p>
            <a:pPr>
              <a:buNone/>
            </a:pPr>
            <a:r>
              <a:rPr lang="ru-RU" sz="1400" b="1" i="1" u="sng" dirty="0" smtClean="0">
                <a:latin typeface="+mj-lt"/>
              </a:rPr>
              <a:t>23 апреля 2013 г.</a:t>
            </a:r>
            <a:r>
              <a:rPr lang="ru-RU" sz="1400" i="1" dirty="0" smtClean="0">
                <a:latin typeface="+mj-lt"/>
              </a:rPr>
              <a:t> прошла встреча   учащихся 6 класса </a:t>
            </a:r>
          </a:p>
          <a:p>
            <a:pPr>
              <a:buNone/>
            </a:pPr>
            <a:r>
              <a:rPr lang="ru-RU" sz="1400" b="1" i="1" dirty="0" smtClean="0">
                <a:latin typeface="+mj-lt"/>
              </a:rPr>
              <a:t>МОУ Гимназии №3</a:t>
            </a: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с  врачом  ГБУЗ АО «ДГП №1»  </a:t>
            </a: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Центра здоровья для детского населения </a:t>
            </a: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Волынской И.И. </a:t>
            </a:r>
            <a:endParaRPr lang="ru-RU" sz="1400" i="1" dirty="0">
              <a:latin typeface="+mj-lt"/>
            </a:endParaRPr>
          </a:p>
        </p:txBody>
      </p:sp>
      <p:pic>
        <p:nvPicPr>
          <p:cNvPr id="4" name="Рисунок 3" descr="DSCN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20" y="2285992"/>
            <a:ext cx="3905278" cy="2928958"/>
          </a:xfrm>
          <a:prstGeom prst="rect">
            <a:avLst/>
          </a:prstGeom>
        </p:spPr>
      </p:pic>
      <p:pic>
        <p:nvPicPr>
          <p:cNvPr id="5" name="Рисунок 4" descr="DSCN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00438"/>
            <a:ext cx="3881438" cy="2786061"/>
          </a:xfrm>
          <a:prstGeom prst="rect">
            <a:avLst/>
          </a:prstGeom>
        </p:spPr>
      </p:pic>
      <p:pic>
        <p:nvPicPr>
          <p:cNvPr id="6" name="Рисунок 5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7148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ZOJ_logo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8215338" y="585789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1" i="1" u="sng" dirty="0" smtClean="0">
                <a:solidFill>
                  <a:schemeClr val="tx1"/>
                </a:solidFill>
              </a:rPr>
              <a:t>17 июля 2013г</a:t>
            </a:r>
            <a:r>
              <a:rPr lang="ru-RU" sz="1600" b="1" i="1" dirty="0" smtClean="0">
                <a:solidFill>
                  <a:schemeClr val="tx1"/>
                </a:solidFill>
              </a:rPr>
              <a:t> на базе ДОЛ «Юный железнодорожник» прошло информационное интерактивное мероприятие «Маршрут безопасности», в котором приняла также участие врач Центра здоровья для детского населения Динара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Казманбетовна</a:t>
            </a:r>
            <a:r>
              <a:rPr lang="ru-RU" sz="1600" b="1" i="1" dirty="0" smtClean="0">
                <a:solidFill>
                  <a:schemeClr val="tx1"/>
                </a:solidFill>
              </a:rPr>
              <a:t> Булатова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_3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4286280" cy="1829050"/>
          </a:xfrm>
        </p:spPr>
      </p:pic>
      <p:pic>
        <p:nvPicPr>
          <p:cNvPr id="6" name="Рисунок 5" descr="DSC_3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71942"/>
            <a:ext cx="4429156" cy="2491400"/>
          </a:xfrm>
          <a:prstGeom prst="rect">
            <a:avLst/>
          </a:prstGeom>
        </p:spPr>
      </p:pic>
      <p:pic>
        <p:nvPicPr>
          <p:cNvPr id="7" name="Рисунок 6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42918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ZOJ_logo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0" y="585789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Новая папка (2)\IMG_9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143116"/>
            <a:ext cx="2428860" cy="364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Одним из разделов работы центра здоровья является </a:t>
            </a:r>
            <a:r>
              <a:rPr lang="ru-RU" sz="1600" b="1" dirty="0" smtClean="0"/>
              <a:t>динамическое наблюдение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de-DE" sz="16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Повторно в Центр здоровья для динамического наблюдения за 11 </a:t>
            </a:r>
            <a:r>
              <a:rPr lang="ru-RU" sz="1600" dirty="0" err="1" smtClean="0"/>
              <a:t>мес</a:t>
            </a:r>
            <a:r>
              <a:rPr lang="ru-RU" sz="1600" dirty="0" smtClean="0"/>
              <a:t> 2013г обратилось—644 чел (на декабрь 2013г запланировано повторно посмотреть 716 чел); 2012 г. обратилось-1126 человек (20,5% от числа всех обратившихся ); в 2011 году –динамическое обследование прошли 16 человек ( 0,3% от числа всех обратившихся),в 2010 году дети для динамического наблюдения не обращались.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1400" dirty="0" smtClean="0"/>
              <a:t>      </a:t>
            </a:r>
            <a:endParaRPr lang="ru-RU" sz="1400" dirty="0"/>
          </a:p>
        </p:txBody>
      </p:sp>
      <p:pic>
        <p:nvPicPr>
          <p:cNvPr id="5" name="Рисунок 4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42918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\SDC1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60819"/>
            <a:ext cx="2071702" cy="2231064"/>
          </a:xfrm>
          <a:prstGeom prst="rect">
            <a:avLst/>
          </a:prstGeom>
          <a:noFill/>
        </p:spPr>
      </p:pic>
      <p:pic>
        <p:nvPicPr>
          <p:cNvPr id="1027" name="Picture 3" descr="F:\фото\SDC1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071810"/>
            <a:ext cx="2232999" cy="2214578"/>
          </a:xfrm>
          <a:prstGeom prst="rect">
            <a:avLst/>
          </a:prstGeom>
          <a:noFill/>
        </p:spPr>
      </p:pic>
      <p:pic>
        <p:nvPicPr>
          <p:cNvPr id="1029" name="Picture 5" descr="F:\фото\SDC1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071810"/>
            <a:ext cx="1857388" cy="2214579"/>
          </a:xfrm>
          <a:prstGeom prst="rect">
            <a:avLst/>
          </a:prstGeom>
          <a:noFill/>
        </p:spPr>
      </p:pic>
      <p:pic>
        <p:nvPicPr>
          <p:cNvPr id="8" name="Picture 19" descr="ZOJ_logo"/>
          <p:cNvPicPr>
            <a:picLocks noChangeAspect="1" noChangeArrowheads="1"/>
          </p:cNvPicPr>
          <p:nvPr/>
        </p:nvPicPr>
        <p:blipFill>
          <a:blip r:embed="rId6" cstate="print">
            <a:lum contrast="42000"/>
          </a:blip>
          <a:srcRect/>
          <a:stretch>
            <a:fillRect/>
          </a:stretch>
        </p:blipFill>
        <p:spPr bwMode="auto">
          <a:xfrm>
            <a:off x="357158" y="585789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Динамическое наблюдение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357158" y="5857892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42918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Динамическое наблюдение рассмотрим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на примере клинических случаев врача-педиатра Центра здоровья </a:t>
            </a:r>
            <a:r>
              <a:rPr kumimoji="0" lang="ru-RU" sz="1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Булатовой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Динары </a:t>
            </a:r>
            <a:r>
              <a:rPr kumimoji="0" lang="ru-RU" sz="1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Казманбетовны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Клинический случай 1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 центр здоровья в январе 2012г. обратился юноша, Давид М.,15л,студент, в сопровождении мамы, с целью получения информации о наличии заболеваний. Жалоб активных юноша не предъявлял, однако мама выявляла беспокойство по поводу недостаточного веса ребенка, плохой успеваемости в учебном заведении.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 результате обследования у данного ребенка были выявлены следующие отклонения: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Данные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биоимпедансометрии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дефицит веса 14%, снижение содержания жировой и  мышечной массы(-25% и -14%)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Данные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смокелайзера: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повышенный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уровень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COHB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(1,24%), СО(8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ppm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).Со слов юноши курит с 14 лет, примерно 5 сигарет в день.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При углубленном осмотре иной патологии не выявлено.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Юноше были даны рекомендации по устранению недостатка веса, а именно: регулярный прием пищи, потребление продуктов с высокой калорийностью, занятия спортом, необходимый объем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общеклинических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обследований( анализ крови, консультация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гастроэнтеролога,эндокринолога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с целью исключения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патологии,ведущей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к снижению веса).Также Давид был проконсультирован психологом, посетил занятия в  школе профилактики «Бросаю курить самостоятельно», где с ним были проведены профилактические беседы о вреде курения, последствиях злоупотреблением табаком.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Через 10 месяцев после первичного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осмотра,пациент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посетил центр здоровья во второй раз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 динамического наблюдения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 У юноши отмечалась положительная динамика относительно веса( данные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биоимпедансметрии:дефицит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веса 8%, увеличилось содержание мышечной(-5%) и жировой массы(- 15%)),показатели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смокелайзера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улучшились до 6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ppm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COHB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) и 0,96%(СО) соответственно. Запаха никотина нет, по результатам опроса бросил курить. Таким образом, Давиду было предложено посетить центр здоровья через 6 месяцев для дальнейшего динамического наблюдения.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96" y="4286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85786" y="1071546"/>
            <a:ext cx="77867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2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рамках планового обследования детей-школьников обратил на себя внимание ребенок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Азамат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А,12л,который предъявлял жалобы на избыточный вес, одышку.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Данные обследования в центре здоровья: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Биоимпедансметрия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избыток веса- 45%, увеличение %-ого содержания жировой массы и воды(+30% и +15% соответственно)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горизонтальное положение ЭОС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замедление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внутрипредсердной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проводимости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углубленном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выявлено: Ожирение по «женскому» типу. Множественные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стрии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по наружной поверхности бедер. Было рекомендовано посетить врача-эндокринолога, кардиолога, комплекс физиотерапевтических процедур( ЛФК, массаж,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гидро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и бальнеотерапия). Ребенок с удовольствием посетил школу профилактики ожирения(5занятий), прослушал курс лекционного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материала,просмотрел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видеофильм о влиянии избыточного веса на организм. Также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Азамата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проконсультировал психолог центра здоровья(отклонения в психомоторном развитии обнаружено не было).Через 2 месяца ребенка с мамой пригласили на повторный прием с целью прослеживания динамики веса. За этот период ребенок убавил в весе на 4,5кг(15%).%-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содержание жировой массы стало +19%, а воды-+7%. Было предложено пройти повторное обследование в условиях центра здоровья через 6 месяцев.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42910" y="1000108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3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Пациент Дарья 10л, обратилась с мамой в центр здоровья с жалобами на избыточный вес ребенка, периодические головные боли, плаксивость. После обследования выявились следующие отклонения: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Биоимпедансметрия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избыток веса 29%, увеличение %-ого содержания жировой массы(+34%)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Отклонение ЭОС вправо.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Гиперстеническое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телосложение,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стрии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на задней поверхности бедер, животе. Повышение уровня АД до 140/80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мм.рт.ст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При аускультации сердца- нежный систолический шум на верхушке, умеренная тахикардия(101 уд в мин.)Ребенок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контактен,на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вопросы отвечает односложно, эмоциональная лабильность. Согласно результатам обследования ребенку было предложено пройти консультацию эндокринолога, кардиолога, психолога, комплекс физиотерапевтических процедур( ЛФК, массаж,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гидро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и бальнеотерапия), занятия в школе профилактики ожирения, профилактики артериальной гипертензии. После занятий с психологом эмоциональное состояние девочки заметно улучшилось. Приглашены на повторное обследование с целью прослеживания динамики веса, изменений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Через 5 месяцев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результаты динамического наблюдения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таковы: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Избыток веса 13%, за счет увеличения жировой массы(+17%). Изменения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сохраняются, наблюдается кардиологом. АД нормализовалось.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Со слов мамы посещают бассейн, изменений в эмоциональном состоянии ребенка не замечает, ребенок активно общается со сверстниками. Предложено повторно пройти обследование в условиях центра здоровья через 6 месяцев.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1071570"/>
          </a:xfrm>
        </p:spPr>
        <p:txBody>
          <a:bodyPr/>
          <a:lstStyle/>
          <a:p>
            <a:r>
              <a:rPr lang="ru-RU" dirty="0" smtClean="0"/>
              <a:t>     Задачи Центра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400" dirty="0" smtClean="0"/>
              <a:t>Проведение профилактики неинфекционных заболеваний средствами первичного звена  ,выявление пациентов ,нуждающихся в более углубленном обследовании.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Воздействие на индивидуальном уровне на управляемые факторы риска развития неинфекционных хронических заболеваний.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Проведение массовых </a:t>
            </a:r>
            <a:r>
              <a:rPr lang="ru-RU" sz="3400" dirty="0" err="1" smtClean="0"/>
              <a:t>скрининговых</a:t>
            </a:r>
            <a:r>
              <a:rPr lang="ru-RU" sz="3400" dirty="0" smtClean="0"/>
              <a:t> обследований населения с целью выявления  факторов риска развития хронических неинфекционных заболеваний.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Выявление, в том числе и на ранних стадиях, этих заболеваний.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Формирование групп риска, направление пациентов при необходимости на проведение дополнительной диспансеризации  или для более углубленного обследования к узким специалистам.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Проведение профилактических мероприятий по влиянию на управляемые факторы риска, включая употребление алкоголя и табака.</a:t>
            </a:r>
          </a:p>
          <a:p>
            <a:pPr>
              <a:buFont typeface="Wingdings" pitchFamily="2" charset="2"/>
              <a:buChar char="v"/>
            </a:pPr>
            <a:r>
              <a:rPr lang="ru-RU" sz="3400" dirty="0" smtClean="0"/>
              <a:t>Проведение информационных общественных мероприятий по пропаганде здорового образа жизни.</a:t>
            </a:r>
          </a:p>
          <a:p>
            <a:endParaRPr lang="ru-RU" dirty="0"/>
          </a:p>
        </p:txBody>
      </p:sp>
      <p:pic>
        <p:nvPicPr>
          <p:cNvPr id="4" name="Рисунок 3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785794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714356"/>
            <a:ext cx="938060" cy="6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"/>
            <a:ext cx="86439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4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Никита 11л, обратился с мамой в центр здоровья с целью получения информации о своем здоровье. При обращении, со слов мамы, мальчика беспокоили периодические боли в животе, склонность к запорам, частые ОРВИ. В детскую поликлинику с вышеперечисленными жалобами ранее не обращались. После обследования врач педиатр центра здоровья выявил следующие отклонения в здоровье ребенка: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Спирометрия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легкая рестрикция(ЖЕЛ=2,30л-81%;ФЖЕЛ=2,50л-83%;ОФВ1=2,32л-79%; Инд.Тиффно=74%)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:вертикальное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положение ЭОС, нарушение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внутрижелудочковой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проводимости.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Астенического телосложения, дефицит веса 19%, истончение подкожно-жирового слоя в области внутренней поверхности плеч, живота при проведении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калиперометрии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АД-115/75мм.рт.ст. При аускультации сердца- нежный систолический шум на верхушке. Язык обложен беловатым налетом. При пальпации живота отмечается слабая болезненность в области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эпигастрия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правой подреберной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Рекомендовано пройти консультацию гастроэнтеролога, эндокринолога, кардиолога,  диагностическое обследование(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общеклинический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минимум,УЗИ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органов брюшной полости, ФГДС по показаниям);а также комплекс физиотерапевтических процедур. Приглашены на повторный осмотр  для динамического наблюдения.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Через 4,5 месяца Никита вновь прошел комплекс диагностического обследования в условиях центра здоровья.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Результаты динамического наблюдения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Спирометрия: ЖЕЛ=2,48л-85%;ФЖЕЛ=2,72л-88%;ОФВ1=2,62л-87%; Инд.Тиффно=81%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Вертикальное положение ЭОС.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Прибавил в весе(дефицит веса 10%)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Находится под диспансерным наблюдением у гастроэнтеролога, кардиолога, получает соответствующее лечение. Предложено пройти повторное обследование в центре здоровья через 6 месяцев.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35716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28596" y="1000108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Клинический случай 5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Ребенок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Гамзат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14л, был направлен медработником образовательного учреждения в центр здоровья. При первичном обращении ребенок жалоб не предъявлял, однако мама обеспокоена по поводу запаха никотина от ребенка, плохой успеваемости в школе, со слов мамы ребенок попал в «плохую компанию».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Результаты обследования: Физическое развитие гармоничное. В полости рта множество кариозных зубов, запах никотина. Со стороны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сердечно-сосудистой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системы обращает на себя внимание тахикардия(109уд.в мин).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Кардиовизор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: ускорение АВ узлового ритма, тахикардия 108-110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уд.в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мин.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Смокелайзер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СОНВ-1,14%;СО-8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ppm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После консультации с психологом центра здоровья, по результатам теста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Фагерстрема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выяснилось,что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 ребенка слабая степень никотиновой зависимости.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Мальчику было предложено пройти курс занятий с психологом, консультация кардиолога. А также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Гамзат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посетил школу профилактики «Бросаю курить самостоятельно», где с ним были проведены профилактические беседы о вреде курения и о последствиях злоупотребления табаком. Были показаны видеоролики соответствующего содержания.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повторном посещении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через 9 месяцев, ребенок вновь был обследован в центре здоровья. Со слов мальчика, он бросил курить сразу после первичного посещения.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кардиовизоре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отклонений от нормы не зафиксировано,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смокелайзере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уровень СО-5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ppm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COHB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-0,74%.Запаха никотина от ребенка нет. Стал посещать тренажерный зал, повысилась успеваемость в школе. Предложено посетить повторно школу профилактики для получения полезной информации по другой тематике.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785794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6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центр здоровья обратился юноша Денис 17 лет, студент. На момент осмотра предъявлял жалобы на периодический подъем АД до 145/75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мм.рт.ст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., головные боли, раздражительность. Выявлены следующие отклонения в результате обследования: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нарушение процессов деполяризации, нормальное положение ЭОС.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Нормостенического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телосложения. Со стороны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сердечно-сосудистой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системы- тоны громкие, систолический шум на верхушке, умеренная тахикардия. АД на момент осмотра- 125/65мм.рт.ст. После выполнения ортостатической пробы- 130/70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мм.рт.ст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На «Д» учете не состоит. Согласно результатам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ангиологического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скрининга с автоматическим измерением САД и расчета ПЛИ отклонений от нормы не обнаружено(ПЛИ=1,1). Врачом центра здоровья было рекомендовано пройти консультирование кардиологом, неврологом, психологом, комплекс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общеклинических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обследований, курс физиотерапевтических процедур. В ходе беседы с психологом выяснилось, что у Дениса конфликт с родителями. После проведения нескольких сеансов общения психолога с юношей и его мамой, эмоциональное состояние студента нормализовалось. Прошел обучение в школе профилактики артериальной гипертензии, где юноша получил полную информацию о понятии «артериальная гипертония», ее связь с психологическими факторами, о влиянии повышенного АД на функцию органов и систем. Предложено посетить центр здоровья через 3-4 месяца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для динамического наблюдения.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 результатам повторного обследования Дениса, было выяснено, что изменений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нет. Ребенок находится на «Д» учете у кардиолога, невролога. АД нормализовалось.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733246"/>
            <a:ext cx="850112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7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рамках планового обследования детей-школьников в центр здоровья обратилась мама с ребенком(Сергей, 6лет). Жалобы на плохой аппетит, «неправильную» осанку, быструю утомляемость, бледность кожных покровов.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Результаты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скринингового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обследования: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Спирометрия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легкая рестрикция( ЖЕЛ=1,02л-75%;ФЖЕЛ=1,52л-82%;ОФВ1=1,37л-80%; Инд.Тиффно=79%)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нормальное положение ЭОС, умеренные изменения миокарда желудочков.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астенического телосложения, дефицит веса 8%, кожные покровы бледноватые, тонус мышц снижен(5Дан), нарушение осанки, отклонение оси позвоночника влево в грудном отделе, плоскостопие. По результатам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пульсоксиметра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отмечается снижение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оксигенации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крови до 93%.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соответствии с полученными данными ребенок был направлен на консультацию к гастроэнтерологу, кардиологу, ортопеду, назначен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общеклинический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минимум с целью исключения анемического состояния; рекомендовано пройти курс физиотерапевтических процедур(ЛФК, дыхательная гимнастика, массаж,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амплипульс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иглорефлексотерапия, занятия плаванием, спортом, курс приема кислородного коктейля).Прошел обучение в школе профилактики заболеваний костно-мышечной системы, где маме и ребенку была дана информация о понятии «нарушение осанки»,о возможных заболеваниях костно-мышечной системы при несоблюдении рекомендаций врача. Показан видеоролик по соответствующей тематике. Даны наглядные пособия на тему: « Правильное питание-залог красивой осанки», «Занятия спортом полезно для любого возраста!», «Комплекс ежедневных упражнений».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Через 6 месяцев Сергей с мамой вновь посетили центр здоровья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для динамического наблюдения.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Результаты данного обследования: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На спирографе,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пульсоксиметре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отклонений от нормы не зафиксировано.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умеренные изменения миокарда желудочков сохраняются. При осмотре педиатра сохраняется дефицит веса 5%, кожные покровы обычной окраски, тонус мышц достаточный, легкое отклонение оси позвоночника, плоскостопие. Рекомендовано продолжить дальнейшее диспансерное наблюдение узких специалистов.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Предложено посетить центр через 1г.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50004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71472" y="714356"/>
            <a:ext cx="821537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8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Девочка Мария 14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лет,школьница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обратилась в центр здоровья с мамой для получения информации о своем здоровье. При первичном осмотре Мария предъявляла жалобы на плаксивость, «чувство кома» в горле, периоды затрудненного дыхания, сердцебиение.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При обследовании обратили на себя внимания следующие отклонения в состоянии здоровья ребенка: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Спирограф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нормальная спирометрия. ЖЕЛ=2,68л-85%;ФЖЕЛ=2,72л-88%;ОФВ1=2,82л-87%; Инд.Тиффно=81%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нарушение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внутрижелудочковой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проводимости,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синусовая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тахикардия.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Биоимпедансметр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дефицит веса 6% за счет недостатка жировой и мышечной массы(-14% и -12%)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Астенического телосложения, дефицит веса 6%, снижение мышечного тонуса до 16Дан. Язык обложен белым налетом, при пальпации живота отмечается слабая болезненность в области правого подреберья,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эпигастрия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Склонность к запорам(со слов девочки). При аускультации сердца- тоны громкие, аритмичные, нежный систолический шум на верхушке. АД-125/70мм.рт.ст.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Пальпаторно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отмечается  увеличение щитовидной железы.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Согласно полученным данным обследования, школьнице было рекомендовано пройти консультацию эндокринолога, кардиолога,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аритмолога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гастроэнтеролога,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психолога,комплекс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общеклинического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минимума, диагностические и инструментальные методы обследования. Также, в условиях программы по оказанию услуг населению, девочка получила консультацию психолога центра здоровья. Предложено повторное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скрининговое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обследование через 6 месяцев.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 истечении вышеуказанного времени, Мария посетила центр здоровья для динамического наблюдения. В ходе беседы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выяснилось,что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девочка наблюдается кардиологом, эндокринологом. Данные повторного обследования: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Биоимпедансметрия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дефицит веса 4%, за счет недостатка жировой массы(-13%)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Мышечный тонус достаточный. Болезненности живота при пальпации не отмечается. При обследовании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сердечно-сосудистой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системы изменения сохраняются. Жалоб на момент осмотра Мария не предъявляет. Было предложено пройти обучение в школах профилактики . Повторное обследование в центре здоровья запланировано через 6-12 мес.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57148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8596" y="857232"/>
            <a:ext cx="8429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9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центр здоровья обратилась мама с сыном(Даниил12 лет) с жалобами на ухудшение зрения, раздражительность, временами агрессия, быструю смену настроения, снижение аппетита в течение последних 3 месяцев. Мама связывает вышеперечисленные жалобы с покупкой компьютера сыну на день рождения(3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назад).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Результаты обследования: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Спирография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легкая рестрикция (ЖЕЛ=2,33л-82%;ФЖЕЛ=2,56л-84%;ОФВ1=2,35л-78%; Инд.Тиффно=74%)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нормальное положение ЭОС.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Биоимпедансметия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дефицит веса 8% за счет недостатка жировой массы, воды(-16% и -5%)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На вопросы отвечает неохотно, односложно. Раздражителен. Физическое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развитие-астенического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телосложения, дефицит веса 8%.Снижение мышечного тонуса до 18 Дан. По остальным органам и системам без патологии. В ходе беседы с ребенком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выяснилось,что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ему хотелось бы проводить все свое свободное время за игрой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компьютер,мама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препятствует этому.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Было рекомендовано пройти консультацию психолога, психотерапевта, гастроэнтеролога, окулиста, необходимые диагностические и лечебные мероприятия. Врачом центра здоровья  Даниилу была дана информация о режиме питания, сбалансированном приеме Б,Ж,УВ, а также: правильное соотношение труда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отдыха,активный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отдых на свежем воздухе, занятия спортом, ограничения по времени игры на компьютере Предложено посетить центр здоровья для динамического наблюдения через 6 мес.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По истечению вышеуказанного срока, ребенок с мамой обратился повторно. В ходе беседы отмечается предрасположенность к разговору, заинтересованность. Со слов мамы Даниил уделяет лишь 30 мин свободного времени на игры в компьютере, ребенок стал спокойнее, появились другие увлечения: борьба, настольный теннис. Прибавил в весе(фактический дефицит веса 4%,за счет недостатка жировой массы).Данные спирографии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без патологических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отклонений.Рекомендовано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посетить курс лекции на тему «Борьба с вредными привычками»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857232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Клинический случай 10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Пациент Георгий 6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лет,с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мамой посетил центр здоровья. На момент осмотра, мама  предъявляла жалобы на запах изо рта у ребенка, склонность к запорам.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Выявлены следующие отклонения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результататам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скринингового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обследования: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смещение переходной зоны вправо.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НТАК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:повышение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уровня холестерина до 5,7ммоль/л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Осмотр педиатра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гиперстенического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телосложения, избыток веса 17%, толщина подкожно-жировых складок в области живота 3,5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см,на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бедрах-2,5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см,на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внутренней поверхности плеч-2 см. Язык обложен беловатым налетом, неприятный запах изо рта. При пальпации живота отмечается болезненность в области правого подреберья. Врачом-педиатром центра здоровья было назначено пройти консультацию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гастроэнтеролога,эндокринолога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, перечень диагностических и оздоровительных мероприятий с использованием физиотерапевтических процедур. После чего, Георгий посетил школу профилактики ожирения, где ему были даны диетологические рекомендации, рассказали о влиянии избыточного веса на организм ребенка, о роли спорта. Был показан видеосюжет на тему «Правильное питание».Школьника с мамой пригласили посетить центр для динамического наблюдения через 5-6 месяцев.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При повторном обращении, в ходе беседы выяснилось, что ребенок в данный момент находится на диспансерном наблюдении у врача-эндокринолога, гастроэнтеролога. В весе убавил до 9%,соблюдает диетологические рекомендации врача, занимается активно спортом, посещает бассейн. Уровень холестерина в пределах нормы.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кардиовизоре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отклонений от нормы не зафиксировано.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 целью дальнейшего наблюдения, врач центра здоровья рекомендовал пройти повторно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скрининговое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обследование в условиях центра.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2" descr="F:\фото для презинтации\DSCN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43866" cy="4857784"/>
          </a:xfrm>
          <a:prstGeom prst="rect">
            <a:avLst/>
          </a:prstGeom>
          <a:noFill/>
        </p:spPr>
      </p:pic>
      <p:pic>
        <p:nvPicPr>
          <p:cNvPr id="4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6210345"/>
            <a:ext cx="785786" cy="6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-выбранный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628649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428736"/>
          </a:xfrm>
        </p:spPr>
        <p:txBody>
          <a:bodyPr/>
          <a:lstStyle/>
          <a:p>
            <a:r>
              <a:rPr lang="ru-RU" dirty="0" smtClean="0"/>
              <a:t>Функции Центра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/>
              <a:t>информирование населения о вредных и опасных для здоровья человека факторах;   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пропаганда здорового образа жизни и формирование у граждан ответственного отношения к своему здоровью и здоровью своих близких;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обучение детей и подростков  гигиеническим навыкам и мотивирование их к отказу от вредных привычек, включающих помощь по отказу от потребления алкоголя и табака;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внедрение современных медико-профилактических технологий в деятельность государственных и муниципальных учреждений здравоохранения;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обучение медицинских специалистов и граждан эффективным методам профилактики заболеваний;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динамическое наблюдение за группами риска развития неинфекционных заболеваний;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оценка функциональных и адаптивных резервов организма;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прогноз состояния здоровья, консультирование по сохранению и укреплению здоровья, включая рекомендации по коррекции питания, двигательной активности, занятиям физкультурой и спортом, режиму сна, условиям быта.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разработка индивидуальных рекомендаций сохранения здоровья;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организация мониторинга показателей в области профилактики неинфекционных заболеваний и формирования здорового образа жизни.</a:t>
            </a:r>
          </a:p>
          <a:p>
            <a:endParaRPr lang="ru-RU" sz="1600" dirty="0"/>
          </a:p>
        </p:txBody>
      </p:sp>
      <p:pic>
        <p:nvPicPr>
          <p:cNvPr id="4" name="Рисунок 3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785794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785794"/>
            <a:ext cx="841496" cy="6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786610" cy="2000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Центр здоровья оказывают медицинские услуги в рамках мероприятий, следующим контингентам здоровых (считающих себя здоровыми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самостоятельно обратившимся,  детям15-17 лет,</a:t>
            </a:r>
          </a:p>
          <a:p>
            <a:r>
              <a:rPr lang="ru-RU" dirty="0" smtClean="0"/>
              <a:t>детям ,у которых решение о посещении Центров здоровья принято родителями( или другим законным представителем) самостоятельно,</a:t>
            </a:r>
          </a:p>
          <a:p>
            <a:r>
              <a:rPr lang="ru-RU" dirty="0" smtClean="0"/>
              <a:t>направленным ЛПУ по месту прикрепления,</a:t>
            </a:r>
          </a:p>
          <a:p>
            <a:r>
              <a:rPr lang="ru-RU" dirty="0" smtClean="0"/>
              <a:t>направленным медицинскими работниками образовательных учреждений,</a:t>
            </a:r>
          </a:p>
          <a:p>
            <a:r>
              <a:rPr lang="ru-RU" dirty="0" smtClean="0"/>
              <a:t>направленным из стационаров после острого заболевания.</a:t>
            </a:r>
          </a:p>
          <a:p>
            <a:r>
              <a:rPr lang="ru-RU" dirty="0" smtClean="0"/>
              <a:t>обратившимся для динамического наблюдения в соответствии с рекомендациями врача центра здоровья.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571480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структуру Центра входят кабинеты: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тестирования (15,0 кв.м.)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инструментально-лабораторного обследования (20,2 кв.м 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коррекции факторов риска (14,9 кв.м.)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медицинской профилактики ( 17,8 кв.м.)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здорового ребенка ( 22,3 кв.м.)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2- кабинета ЛФК ( 36,2 ;22,5 кв.м.)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 стоматологии профилактической (14,2 кв.м)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785794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642918"/>
            <a:ext cx="928662" cy="7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0" y="1285863"/>
          <a:ext cx="8858320" cy="4071963"/>
        </p:xfrm>
        <a:graphic>
          <a:graphicData uri="http://schemas.openxmlformats.org/drawingml/2006/table">
            <a:tbl>
              <a:tblPr/>
              <a:tblGrid>
                <a:gridCol w="827336"/>
                <a:gridCol w="617601"/>
                <a:gridCol w="617601"/>
                <a:gridCol w="616875"/>
                <a:gridCol w="617601"/>
                <a:gridCol w="617601"/>
                <a:gridCol w="514545"/>
                <a:gridCol w="617601"/>
                <a:gridCol w="617601"/>
                <a:gridCol w="514545"/>
                <a:gridCol w="617601"/>
                <a:gridCol w="617601"/>
                <a:gridCol w="616875"/>
                <a:gridCol w="827336"/>
              </a:tblGrid>
              <a:tr h="58894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Times New Roman"/>
                          <a:ea typeface="Lucida Sans Unicode"/>
                        </a:rPr>
                        <a:t>Услуга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Lucida Sans Unicode"/>
                        </a:rPr>
                        <a:t> 11</a:t>
                      </a:r>
                      <a:r>
                        <a:rPr lang="ru-RU" sz="1400" b="1" kern="50" dirty="0">
                          <a:latin typeface="Times New Roman"/>
                          <a:ea typeface="Lucida Sans Unicode"/>
                        </a:rPr>
                        <a:t>мес.201</a:t>
                      </a:r>
                      <a:r>
                        <a:rPr lang="en-US" sz="1400" b="1" kern="50" dirty="0">
                          <a:latin typeface="Times New Roman"/>
                          <a:ea typeface="Lucida Sans Unicode"/>
                        </a:rPr>
                        <a:t>3</a:t>
                      </a:r>
                      <a:r>
                        <a:rPr lang="ru-RU" sz="1400" b="1" kern="50" dirty="0">
                          <a:latin typeface="Times New Roman"/>
                          <a:ea typeface="Lucida Sans Unicode"/>
                        </a:rPr>
                        <a:t>г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smtClean="0">
                          <a:latin typeface="Times New Roman"/>
                          <a:ea typeface="Lucida Sans Unicode"/>
                        </a:rPr>
                        <a:t>201</a:t>
                      </a:r>
                      <a:r>
                        <a:rPr lang="en-US" sz="1400" b="1" kern="50" smtClean="0">
                          <a:latin typeface="Times New Roman"/>
                          <a:ea typeface="Lucida Sans Unicode"/>
                        </a:rPr>
                        <a:t>2</a:t>
                      </a:r>
                      <a:r>
                        <a:rPr lang="ru-RU" sz="1400" b="1" kern="50" smtClean="0">
                          <a:latin typeface="Times New Roman"/>
                          <a:ea typeface="Lucida Sans Unicode"/>
                        </a:rPr>
                        <a:t>г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Lucida Sans Unicode"/>
                        </a:rPr>
                        <a:t>201</a:t>
                      </a:r>
                      <a:r>
                        <a:rPr lang="en-US" sz="1400" b="1" kern="50">
                          <a:latin typeface="Times New Roman"/>
                          <a:ea typeface="Lucida Sans Unicode"/>
                        </a:rPr>
                        <a:t>1</a:t>
                      </a:r>
                      <a:r>
                        <a:rPr lang="ru-RU" sz="1400" b="1" kern="50">
                          <a:latin typeface="Times New Roman"/>
                          <a:ea typeface="Lucida Sans Unicode"/>
                        </a:rPr>
                        <a:t>г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2010</a:t>
                      </a: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г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Отноше-ние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2012г  к 2010(%)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Гос</a:t>
                      </a: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-</a:t>
                      </a: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заказ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Выпол-нение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%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Гос</a:t>
                      </a: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-</a:t>
                      </a: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заказ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Выпол-нение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%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Гос</a:t>
                      </a: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-</a:t>
                      </a: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заказ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Выпол-нение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%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Гос</a:t>
                      </a: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-</a:t>
                      </a: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заказ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Выпол-нение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%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latin typeface="Times New Roman"/>
                          <a:ea typeface="Lucida Sans Unicode"/>
                        </a:rPr>
                        <a:t>Компле-ксное</a:t>
                      </a: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 </a:t>
                      </a:r>
                      <a:r>
                        <a:rPr lang="ru-RU" sz="1400" kern="50" dirty="0" err="1">
                          <a:latin typeface="Times New Roman"/>
                          <a:ea typeface="Lucida Sans Unicode"/>
                        </a:rPr>
                        <a:t>обслед-вание</a:t>
                      </a: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Врач педиатр</a:t>
                      </a:r>
                    </a:p>
                  </a:txBody>
                  <a:tcPr marL="56780" marR="5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6600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</a:rPr>
                        <a:t>98,1</a:t>
                      </a: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4410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5475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</a:rPr>
                        <a:t>124</a:t>
                      </a:r>
                      <a:endParaRPr lang="ru-RU" sz="1400" kern="5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Lucida Sans Unicode"/>
                        </a:rPr>
                        <a:t>4200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50" dirty="0" smtClean="0">
                          <a:latin typeface="Times New Roman"/>
                          <a:ea typeface="Lucida Sans Unicode"/>
                        </a:rPr>
                        <a:t>4297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smtClean="0">
                          <a:latin typeface="Times New Roman"/>
                          <a:ea typeface="Lucida Sans Unicode"/>
                        </a:rPr>
                        <a:t>123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4500</a:t>
                      </a: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3188</a:t>
                      </a: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</a:rPr>
                        <a:t>70,8</a:t>
                      </a: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</a:rPr>
                        <a:t>138,3</a:t>
                      </a:r>
                      <a:endParaRPr lang="ru-RU" sz="1400" kern="50" dirty="0">
                        <a:latin typeface="Times New Roman"/>
                        <a:ea typeface="Lucida Sans Unicode"/>
                      </a:endParaRPr>
                    </a:p>
                  </a:txBody>
                  <a:tcPr marL="56780" marR="56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7" y="642921"/>
            <a:ext cx="7929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    Выполнение госзаказа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00705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latin typeface="+mj-lt"/>
              </a:rPr>
              <a:t>Гос</a:t>
            </a:r>
            <a:r>
              <a:rPr lang="ru-RU" sz="1600" b="1" i="1" dirty="0" smtClean="0">
                <a:latin typeface="+mj-lt"/>
              </a:rPr>
              <a:t>. заказ в 2010году не выполнен в связи с тем, что не был укомплектован медицинский штат  сотрудников Центра здоровья и обследование детей начато только с 15.02.2010г (оборудование поступившее для Центра здоровья введено в эксплуатацию 11.02.2010г)</a:t>
            </a:r>
            <a:endParaRPr lang="ru-RU" sz="1600" b="1" i="1" dirty="0">
              <a:latin typeface="+mj-lt"/>
            </a:endParaRPr>
          </a:p>
        </p:txBody>
      </p:sp>
      <p:pic>
        <p:nvPicPr>
          <p:cNvPr id="6" name="Рисунок 5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642919"/>
            <a:ext cx="7857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6000792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Выполнение госзаказа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Лого-выбранный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42918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/>
          <a:stretch>
            <a:fillRect/>
          </a:stretch>
        </p:blipFill>
        <p:spPr bwMode="auto">
          <a:xfrm>
            <a:off x="0" y="500042"/>
            <a:ext cx="785786" cy="6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1142987"/>
          <a:ext cx="8501124" cy="4294424"/>
        </p:xfrm>
        <a:graphic>
          <a:graphicData uri="http://schemas.openxmlformats.org/drawingml/2006/table">
            <a:tbl>
              <a:tblPr/>
              <a:tblGrid>
                <a:gridCol w="1063027"/>
                <a:gridCol w="1265912"/>
                <a:gridCol w="1383939"/>
                <a:gridCol w="1322227"/>
                <a:gridCol w="1615367"/>
                <a:gridCol w="1850652"/>
              </a:tblGrid>
              <a:tr h="77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 11 мес.2013г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2012г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2011г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2010г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Отношение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2012г к 2010 (%)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Всего: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6477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5475 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4297человек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3188человек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171,7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5 – 9 лет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1920 –29,6%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1786—32,6%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1010 – 23,5%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0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176,8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10 – 14 лет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2495-38,5%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2177—39,7%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2127 – 49,4%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1708-53,5%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127,4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>
                          <a:latin typeface="Times New Roman"/>
                          <a:ea typeface="Lucida Sans Unicode"/>
                        </a:rPr>
                        <a:t>15 лет</a:t>
                      </a:r>
                      <a:endParaRPr lang="ru-RU" sz="2000" kern="5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786-12,1%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471—8,6%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571 – 13,2%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436-13,6%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108,0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16 – 17 лет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1276—19,7%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1041—19,0%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589 – 13,7%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</a:rPr>
                        <a:t>1044—32,7%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99,7</a:t>
                      </a: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1" y="500042"/>
            <a:ext cx="70723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Структура обращений по возрастным группам.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60" y="5429267"/>
            <a:ext cx="8358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j-lt"/>
              </a:rPr>
              <a:t>За 11 мес.2013г  обследовано на 2180 человек больше чем в 2011 году. (на 3289 больше, чем в 2010 г)</a:t>
            </a:r>
          </a:p>
          <a:p>
            <a:r>
              <a:rPr lang="ru-RU" sz="1600" b="1" i="1" dirty="0" smtClean="0">
                <a:latin typeface="+mj-lt"/>
              </a:rPr>
              <a:t> В 2013году выросла обращаемость детей в каждой возрастной  группе. Особенно хочется отметить возросший интерес  подростковой аудитории.</a:t>
            </a:r>
            <a:endParaRPr lang="ru-RU" sz="1600" b="1" i="1" dirty="0">
              <a:latin typeface="+mj-lt"/>
            </a:endParaRPr>
          </a:p>
        </p:txBody>
      </p:sp>
      <p:pic>
        <p:nvPicPr>
          <p:cNvPr id="5" name="Рисунок 4" descr="Лого-выбранный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500042"/>
            <a:ext cx="6429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OJ_logo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0" y="500042"/>
            <a:ext cx="785786" cy="6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4206</Words>
  <Application>Microsoft Office PowerPoint</Application>
  <PresentationFormat>Экран (4:3)</PresentationFormat>
  <Paragraphs>606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    </vt:lpstr>
      <vt:lpstr>Цели Центра здоровья</vt:lpstr>
      <vt:lpstr>     Задачи Центра здоровья</vt:lpstr>
      <vt:lpstr>Функции Центра здоровья</vt:lpstr>
      <vt:lpstr>    Центр здоровья оказывают медицинские услуги в рамках мероприятий, следующим контингентам здоровых (считающих себя здоровыми) </vt:lpstr>
      <vt:lpstr>В структуру Центра входят кабинеты: </vt:lpstr>
      <vt:lpstr>Слайд 7</vt:lpstr>
      <vt:lpstr>Выполнение госзаказа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Первое место по выявленным факторам риска 2012-2010г занимает - экспресс-оценка состояния сердца по ЭКГ сигналам от конечностей 2012г  - 1488 (27,1%) ;2011г - 1321 случаев (30,7%);2010г -1961случ(61,6%)  Второе место занимает скрининг-оценка уровня функциональных и адаптивных резервов организма 2012г  - 1044 случаев (19,0%); 2011г  - 720 случаев (16,7%);2010г  - 1578 случаев (49,4%) Третье место занимает патология внутренних сред (процентное соотношение воды, мышечной и жировой ткани) 2012г - 729 случаев (33,6 % ); 2011г - 440 случаев (14 % );2010г - 574случ (18%) </vt:lpstr>
      <vt:lpstr>Первое место  по выявленным факторам риска 2013г - занимает  стоматологическая заболеваемость  -4370  человек -67.4 %  ( кариес – 3214чел; заболевания слизистой оболочки полости рта и пародонта – 463 чел; аномалии положения зубов и деформация прикуса-1150 чел; приобретенные зубные отложения -1010  чел.) У  26.1 % детей с  выявленной стоматологической заболеваемостью отмечается  совокупность факторов стоматологической патологии  (кариес + приобретенные зубные отложения)  Второе место по выявленным факторам риска -  занимает экспресс- оценка состояния сердца по ЭКГ сигналам от конечностей - 1903 случаев ( 29,3 %)  Третье место по выявленным факторам риска –  занимает комплексная детальная оценка функций  дыхательной системы- 1285 случаев (19,8%)  Обследование детей в кабинете профилактической  стоматологии  начато с 23.07.2012 года. </vt:lpstr>
      <vt:lpstr> </vt:lpstr>
      <vt:lpstr>Слайд 19</vt:lpstr>
      <vt:lpstr>Слайд 20</vt:lpstr>
      <vt:lpstr>Слайд 21</vt:lpstr>
      <vt:lpstr>Слайд 22</vt:lpstr>
      <vt:lpstr>Помимо  работы  на базе  своего ЛПУ, сотрудниками центра проводятся  выездные акции в  школьные коллективы города. (Такая работа проводилась  начиная с2010г) Выездным характером работы в 2010 году  было занято—72 рабочих дня;2011г-89 дней;2012г-114 дней;11мес 2013г-117дней.</vt:lpstr>
      <vt:lpstr> 17 июля 2013г на базе ДОЛ «Юный железнодорожник» прошло информационное интерактивное мероприятие «Маршрут безопасности», в котором приняла также участие врач Центра здоровья для детского населения Динара Казманбетовна Булатова </vt:lpstr>
      <vt:lpstr>Одним из разделов работы центра здоровья является динамическое наблюдение.   Повторно в Центр здоровья для динамического наблюдения за 11 мес 2013г обратилось—644 чел (на декабрь 2013г запланировано повторно посмотреть 716 чел); 2012 г. обратилось-1126 человек (20,5% от числа всех обратившихся ); в 2011 году –динамическое обследование прошли 16 человек ( 0,3% от числа всех обратившихся),в 2010 году дети для динамического наблюдения не обращались. </vt:lpstr>
      <vt:lpstr>Динамическое наблюдение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работы  в Центре здоровья для детского населения за  2010 – 2013гг </dc:title>
  <cp:lastModifiedBy>Admin</cp:lastModifiedBy>
  <cp:revision>59</cp:revision>
  <dcterms:modified xsi:type="dcterms:W3CDTF">2013-12-22T05:21:13Z</dcterms:modified>
</cp:coreProperties>
</file>