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81" r:id="rId3"/>
    <p:sldId id="280" r:id="rId4"/>
    <p:sldId id="286" r:id="rId5"/>
    <p:sldId id="287" r:id="rId6"/>
    <p:sldId id="283" r:id="rId7"/>
    <p:sldId id="256" r:id="rId8"/>
    <p:sldId id="267" r:id="rId9"/>
    <p:sldId id="257" r:id="rId10"/>
    <p:sldId id="258" r:id="rId11"/>
    <p:sldId id="259" r:id="rId12"/>
    <p:sldId id="260" r:id="rId13"/>
    <p:sldId id="261" r:id="rId14"/>
    <p:sldId id="277" r:id="rId15"/>
    <p:sldId id="278" r:id="rId16"/>
    <p:sldId id="279" r:id="rId17"/>
    <p:sldId id="264" r:id="rId18"/>
    <p:sldId id="276" r:id="rId19"/>
    <p:sldId id="266" r:id="rId20"/>
    <p:sldId id="265" r:id="rId21"/>
    <p:sldId id="268" r:id="rId22"/>
    <p:sldId id="271" r:id="rId23"/>
    <p:sldId id="269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3" autoAdjust="0"/>
  </p:normalViewPr>
  <p:slideViewPr>
    <p:cSldViewPr>
      <p:cViewPr varScale="1">
        <p:scale>
          <a:sx n="99" d="100"/>
          <a:sy n="99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9ABD41-F621-4F21-BDA1-D73B414DB71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52B203-8912-4BA4-AD37-B4520511B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944" cy="254771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Региональные программы по формированию здорового образа жизни и профилактике неинфекционных заболеваний: анализ результатов экспертной оценки 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Р.А. Потемкина</a:t>
            </a:r>
          </a:p>
          <a:p>
            <a:r>
              <a:rPr lang="ru-RU" b="1" dirty="0" smtClean="0"/>
              <a:t>28 февраля 2013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Положение о правительственной комиссии по вопросам охраны здоровья граждан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Координационный орган для обеспечения согласованных действий исполнительной власти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Подготовка предложений по реализации основных направлений государственной политики в сфере охраны здоровья граждан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Организация эффективного взаимодействия заинтересованных федеральных органов исполнительной власти, в том числе субъектов РФ в сфере охраны здоровья граждан и координация их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Комиссия рассматривает:</a:t>
            </a:r>
            <a:br>
              <a:rPr lang="ru-RU" sz="4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Предложения по разработке нормативно-правовых актов в сфере охраны здоровья</a:t>
            </a:r>
          </a:p>
          <a:p>
            <a:endParaRPr lang="ru-RU" sz="2800" dirty="0" smtClean="0"/>
          </a:p>
          <a:p>
            <a:r>
              <a:rPr lang="ru-RU" sz="2800" dirty="0" smtClean="0"/>
              <a:t>Вопросы взаимодействия федеральных органов исполнительной власти и субъектов РФ</a:t>
            </a: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smtClean="0"/>
              <a:t>Вопросы  планирования и организации проведения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межведомственных </a:t>
            </a:r>
            <a:r>
              <a:rPr lang="ru-RU" sz="2800" dirty="0" smtClean="0"/>
              <a:t>мероприятий по охране здоровья граждан, в том числе, направленных на создание условий для ведения здорового образа жизни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Права комиссии: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Запрашивать информацию у органов исполнительной власти всех уровней, а также научных, общественных и иных организаций</a:t>
            </a:r>
          </a:p>
          <a:p>
            <a:r>
              <a:rPr lang="ru-RU" sz="2400" dirty="0" smtClean="0"/>
              <a:t>Заслушивать представителей органов исполнительной власти всех уровней, а также научных, общественных и иных организаций</a:t>
            </a:r>
          </a:p>
          <a:p>
            <a:r>
              <a:rPr lang="ru-RU" sz="2400" dirty="0" smtClean="0"/>
              <a:t>Привлекать для участия в работе представителей органов исполнительной власти всех уровней, а также научных, общественных и иных организаций</a:t>
            </a:r>
          </a:p>
          <a:p>
            <a:r>
              <a:rPr lang="ru-RU" sz="2400" dirty="0" smtClean="0"/>
              <a:t>Создавать рабочие группы для рассмотрения отдельных вопросов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Государственная программа «Развитие здравоохранения в Российской Федерации»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312136"/>
          </a:xfrm>
        </p:spPr>
        <p:txBody>
          <a:bodyPr/>
          <a:lstStyle/>
          <a:p>
            <a:r>
              <a:rPr lang="ru-RU" b="1" dirty="0" smtClean="0"/>
              <a:t>Подпрограмма 1 </a:t>
            </a:r>
            <a:r>
              <a:rPr lang="ru-RU" dirty="0" smtClean="0"/>
              <a:t>«Профилактика заболеваний и формирование здорового образа жизни. Развитие первичной медико-санитарной помощи»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Увеличение продолжительности активной жизни населения за счет формирования здорового образа жизни и профилактики заболеваний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подпрограммы 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Уменьшение распространенности потребления табака</a:t>
            </a:r>
          </a:p>
          <a:p>
            <a:r>
              <a:rPr lang="ru-RU" dirty="0" smtClean="0"/>
              <a:t>Снижение потребления алкогольной продукции</a:t>
            </a:r>
          </a:p>
          <a:p>
            <a:r>
              <a:rPr lang="ru-RU" dirty="0" smtClean="0"/>
              <a:t>Уменьшение потребления соли</a:t>
            </a:r>
          </a:p>
          <a:p>
            <a:r>
              <a:rPr lang="ru-RU" dirty="0" smtClean="0"/>
              <a:t>Увеличение потребления овощей и фруктов</a:t>
            </a:r>
          </a:p>
          <a:p>
            <a:r>
              <a:rPr lang="ru-RU" dirty="0" smtClean="0"/>
              <a:t>Уменьшение распространенности низкой физической активности</a:t>
            </a:r>
          </a:p>
          <a:p>
            <a:r>
              <a:rPr lang="ru-RU" dirty="0" smtClean="0"/>
              <a:t>Уменьшение распространенности повышенного уровня холестерина в крови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Индикаторы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Распространенность ожирения (индекс массы тела 30 и более)</a:t>
            </a:r>
          </a:p>
          <a:p>
            <a:r>
              <a:rPr lang="ru-RU" dirty="0" smtClean="0"/>
              <a:t>Распространенность повышенного артериального давления</a:t>
            </a:r>
          </a:p>
          <a:p>
            <a:r>
              <a:rPr lang="ru-RU" dirty="0" smtClean="0"/>
              <a:t>Распространенность повышенного уровня холестерина в крови</a:t>
            </a:r>
          </a:p>
          <a:p>
            <a:r>
              <a:rPr lang="ru-RU" dirty="0" smtClean="0"/>
              <a:t>Распространенность низкой физической активности</a:t>
            </a:r>
          </a:p>
          <a:p>
            <a:r>
              <a:rPr lang="ru-RU" dirty="0" smtClean="0"/>
              <a:t>Распространенность избыточного потребления соли</a:t>
            </a:r>
          </a:p>
          <a:p>
            <a:r>
              <a:rPr lang="ru-RU" dirty="0" smtClean="0"/>
              <a:t>Распространенность недостаточного потребления овощей и фруктов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Оценка проектов региональных программ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81 субъект РФ</a:t>
            </a:r>
          </a:p>
          <a:p>
            <a:r>
              <a:rPr lang="ru-RU" dirty="0" smtClean="0"/>
              <a:t>Многократная оценка (процесс нон-стоп)</a:t>
            </a:r>
          </a:p>
          <a:p>
            <a:r>
              <a:rPr lang="ru-RU" dirty="0" smtClean="0"/>
              <a:t>3-х бальная оценка:</a:t>
            </a:r>
          </a:p>
          <a:p>
            <a:pPr lvl="1"/>
            <a:r>
              <a:rPr lang="ru-RU" dirty="0" smtClean="0"/>
              <a:t>3 балла – 36 регионов</a:t>
            </a:r>
          </a:p>
          <a:p>
            <a:pPr lvl="1"/>
            <a:r>
              <a:rPr lang="ru-RU" dirty="0" smtClean="0"/>
              <a:t>2 балла – 38 регионов</a:t>
            </a:r>
          </a:p>
          <a:p>
            <a:pPr lvl="1"/>
            <a:r>
              <a:rPr lang="ru-RU" dirty="0" smtClean="0"/>
              <a:t>1 балл – 7 регионов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3" y="332656"/>
          <a:ext cx="6480720" cy="6150972"/>
        </p:xfrm>
        <a:graphic>
          <a:graphicData uri="http://schemas.openxmlformats.org/drawingml/2006/table">
            <a:tbl>
              <a:tblPr/>
              <a:tblGrid>
                <a:gridCol w="2211674"/>
                <a:gridCol w="2252821"/>
                <a:gridCol w="2016225"/>
              </a:tblGrid>
              <a:tr h="1192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Заслушивание регионов</a:t>
                      </a:r>
                    </a:p>
                  </a:txBody>
                  <a:tcPr marL="4726" marR="4726" marT="12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балла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балла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балл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Архангельская область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Алтайский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Иркутская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Астраханская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Амурская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Ленинградская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Белгородская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Владимирская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Республика Алтай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Брянская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Вологодская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 Республика Калмыкия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Воронежская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Волгоградская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 Республика Карелия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Кемеровская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 Забайкальский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 Челябинская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Камчатский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 Ивановская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 Ярославская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Курская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 Калужская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Костромская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 Кировская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 Краснодарский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 Красноярский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Липецкая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 Курганская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 Москва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 Мурманская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 Московская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 Магаданская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 Новгородская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 Ненецкий АО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 Новосибирская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 Омская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 Нижегородская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 Орловская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 Псковская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Оренбургская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 Пензенская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 Пермская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область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 Рязанская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 Республика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Адыгея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 Республика Ингушетия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 Республика Удмуртия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 Республика Бурятия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 Республика Карачаево-Черкессия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 Республика Саха (Якутия)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 Республика Кабардино-Балкария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 Республика Башкортостан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 Республика Дагестан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 Республика Чувашия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 Республика Татарстан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 Республика Северная Осетия (Алания)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 Республика Марий-Эл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 Республика Мордовия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 Республика Коми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27.Чеченская Республика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 Республика Хакассия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 Ростовская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 Сахалинская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 Смоленская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 Ставропольский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 Свердловская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 Санкт-Петербург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 Самарская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 Тамбовская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 Саратовская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 Тульская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 Тверская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 Томская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 Чукотский АО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 Тюменская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 Хабаровский край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 Тульская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 Калининградская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 Ульяновская область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 Ямало-Ненецкий АО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 Ханты - Мансийский АО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 36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 38 регионов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 7 регионов</a:t>
                      </a:r>
                    </a:p>
                  </a:txBody>
                  <a:tcPr marL="4726" marR="4726" marT="472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276872"/>
          <a:ext cx="9144000" cy="2520281"/>
        </p:xfrm>
        <a:graphic>
          <a:graphicData uri="http://schemas.openxmlformats.org/drawingml/2006/table">
            <a:tbl>
              <a:tblPr/>
              <a:tblGrid>
                <a:gridCol w="511351"/>
                <a:gridCol w="538944"/>
                <a:gridCol w="881293"/>
                <a:gridCol w="965254"/>
                <a:gridCol w="623065"/>
                <a:gridCol w="592338"/>
                <a:gridCol w="763498"/>
                <a:gridCol w="813501"/>
                <a:gridCol w="516757"/>
                <a:gridCol w="735245"/>
                <a:gridCol w="871114"/>
                <a:gridCol w="648072"/>
                <a:gridCol w="683568"/>
              </a:tblGrid>
              <a:tr h="3336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Индикаторы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Межведом. сотруд-во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Объем мероприятий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Специалистов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Эпидмониторинг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Заказчик правительство региона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Курение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/-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Питание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>
                          <a:latin typeface="Calibri"/>
                          <a:ea typeface="Calibri"/>
                          <a:cs typeface="Times New Roman"/>
                        </a:rPr>
                        <a:t>/-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Физическая активность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/-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Детские программы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/-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ПСМП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/-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Подпрограмма по суицидам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/-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292080" y="260648"/>
            <a:ext cx="347345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Регион______________________________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Общая оценка программы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476672"/>
            <a:ext cx="4587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Критерии оценки программ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39552" y="980728"/>
          <a:ext cx="7776864" cy="5400600"/>
        </p:xfrm>
        <a:graphic>
          <a:graphicData uri="http://schemas.openxmlformats.org/presentationml/2006/ole">
            <p:oleObj spid="_x0000_s1025" name="Диаграмма" r:id="rId3" imgW="5743570" imgH="3238520" progId="MSGraph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32656"/>
            <a:ext cx="85689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Динамика смертности от БСК российских и европейских мужчин 25-64 лет (стандартизованная по возрасту) на 100 000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6273225"/>
            <a:ext cx="1837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WHO, </a:t>
            </a:r>
            <a:r>
              <a:rPr lang="pl-PL" sz="1400" b="1" i="1" dirty="0" smtClean="0"/>
              <a:t>HFA</a:t>
            </a:r>
            <a:r>
              <a:rPr lang="ru-RU" sz="1400" b="1" i="1" dirty="0" smtClean="0"/>
              <a:t>-</a:t>
            </a:r>
            <a:r>
              <a:rPr lang="pl-PL" sz="1400" b="1" i="1" dirty="0" smtClean="0"/>
              <a:t>MDB,</a:t>
            </a:r>
            <a:r>
              <a:rPr lang="ru-RU" sz="1400" b="1" i="1" dirty="0" smtClean="0"/>
              <a:t> 20</a:t>
            </a:r>
            <a:r>
              <a:rPr lang="en-US" sz="1400" b="1" i="1" dirty="0" smtClean="0"/>
              <a:t>13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Недостаточный уровень (или полное отсутствие) межведомственного сотрудничества</a:t>
            </a:r>
          </a:p>
          <a:p>
            <a:r>
              <a:rPr lang="ru-RU" dirty="0" smtClean="0"/>
              <a:t>Нечетко поставленные цели и задачи программы (задачи подменяются мероприятиями)</a:t>
            </a:r>
          </a:p>
          <a:p>
            <a:r>
              <a:rPr lang="ru-RU" dirty="0" smtClean="0"/>
              <a:t>Несоответствие индикаторов программы ее задачам и ожидаемым результатам</a:t>
            </a:r>
          </a:p>
          <a:p>
            <a:r>
              <a:rPr lang="ru-RU" dirty="0" smtClean="0"/>
              <a:t>Не включается </a:t>
            </a:r>
            <a:r>
              <a:rPr lang="ru-RU" dirty="0" err="1" smtClean="0"/>
              <a:t>эпидмониторинг</a:t>
            </a:r>
            <a:r>
              <a:rPr lang="ru-RU" dirty="0" smtClean="0"/>
              <a:t> как основной инструмент оценки эффективности программы</a:t>
            </a:r>
          </a:p>
          <a:p>
            <a:r>
              <a:rPr lang="ru-RU" dirty="0" smtClean="0"/>
              <a:t>Отсутствие финансирования или неадекватное финансирование программных мероприятий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4261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Обучающий курс по разработке региональных программ профилактики</a:t>
            </a:r>
            <a:br>
              <a:rPr lang="ru-RU" sz="2800" b="1" dirty="0" smtClean="0"/>
            </a:br>
            <a:r>
              <a:rPr lang="ru-RU" sz="2800" b="1" dirty="0" smtClean="0"/>
              <a:t>28-30 января 2013 года, Москва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Цель семинара:</a:t>
            </a:r>
            <a:r>
              <a:rPr lang="ru-RU" dirty="0" smtClean="0"/>
              <a:t> обучение лиц, принимающих решения, вопросам планирования, осуществления и оценки программ профилактики НИЗ и формирования здорового образа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buFont typeface="Wingdings" pitchFamily="2" charset="2"/>
              <a:buNone/>
            </a:pPr>
            <a:r>
              <a:rPr kumimoji="1" lang="ru-RU" sz="3200" b="1" dirty="0">
                <a:latin typeface="Arial Black" pitchFamily="34" charset="0"/>
              </a:rPr>
              <a:t>Этапы разработки научно-обоснованной профилактики НИЗ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916113"/>
            <a:ext cx="914400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AutoNum type="arabicPeriod"/>
            </a:pPr>
            <a:r>
              <a:rPr kumimoji="1" lang="ru-RU" sz="2400" b="1" dirty="0">
                <a:latin typeface="Arial" charset="0"/>
              </a:rPr>
              <a:t>Кратко определить проблему и подходы к ее решению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AutoNum type="arabicPeriod"/>
            </a:pPr>
            <a:r>
              <a:rPr kumimoji="1" lang="ru-RU" sz="2400" b="1" dirty="0">
                <a:latin typeface="Arial" charset="0"/>
              </a:rPr>
              <a:t>Установить, что известно из научной литературы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AutoNum type="arabicPeriod"/>
            </a:pPr>
            <a:r>
              <a:rPr kumimoji="1" lang="ru-RU" sz="2400" b="1" dirty="0">
                <a:latin typeface="Arial" charset="0"/>
              </a:rPr>
              <a:t>Выразить проблему в количественных  </a:t>
            </a:r>
            <a:r>
              <a:rPr kumimoji="1" lang="ru-RU" sz="2400" b="1" dirty="0" smtClean="0">
                <a:latin typeface="Arial" charset="0"/>
              </a:rPr>
              <a:t>показателях</a:t>
            </a:r>
            <a:endParaRPr kumimoji="1" lang="ru-RU" sz="2400" b="1" dirty="0"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AutoNum type="arabicPeriod"/>
            </a:pPr>
            <a:r>
              <a:rPr kumimoji="1" lang="ru-RU" sz="2400" b="1" dirty="0">
                <a:latin typeface="Arial" charset="0"/>
              </a:rPr>
              <a:t>Разработать возможные программы или политику для решения проблемы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AutoNum type="arabicPeriod"/>
            </a:pPr>
            <a:r>
              <a:rPr kumimoji="1" lang="ru-RU" sz="2400" b="1" dirty="0">
                <a:latin typeface="Arial" charset="0"/>
              </a:rPr>
              <a:t>Разработать план действий для осуществления программы или политики</a:t>
            </a:r>
            <a:endParaRPr kumimoji="1" lang="en-US" sz="2400" b="1" dirty="0"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Monotype Sorts" pitchFamily="2" charset="2"/>
              <a:buAutoNum type="arabicPeriod"/>
            </a:pPr>
            <a:r>
              <a:rPr kumimoji="1" lang="ru-RU" sz="2400" b="1" dirty="0">
                <a:latin typeface="Arial" charset="0"/>
              </a:rPr>
              <a:t>Оценить программу или политику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AutoNum type="arabicPeriod"/>
            </a:pPr>
            <a:endParaRPr kumimoji="1" lang="ru-RU" sz="2400" b="1" dirty="0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Оценка 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семинаре приняли участие 61 человек, представители 34 субъектов РФ. </a:t>
            </a:r>
          </a:p>
          <a:p>
            <a:pPr lvl="0"/>
            <a:r>
              <a:rPr lang="ru-RU" dirty="0" smtClean="0"/>
              <a:t>В среднем курс был оценен на 7,2 балла, при этом примерно 2/3 опрошенных оценили курс на 8-10 баллов.</a:t>
            </a:r>
          </a:p>
          <a:p>
            <a:pPr lvl="0"/>
            <a:r>
              <a:rPr lang="ru-RU" dirty="0" smtClean="0"/>
              <a:t>Методика преподавания оценена в среднем на 8 баллов.</a:t>
            </a:r>
          </a:p>
          <a:p>
            <a:pPr lvl="0"/>
            <a:r>
              <a:rPr lang="ru-RU" dirty="0" smtClean="0"/>
              <a:t>Средняя оценка каждого отдельного модуля (этапа) была оценена от 7,9-8,3 баллов.</a:t>
            </a:r>
          </a:p>
          <a:p>
            <a:pPr lvl="0"/>
            <a:r>
              <a:rPr lang="ru-RU" dirty="0" smtClean="0"/>
              <a:t>Средняя оценка работы лекторов варьировала от 8 до 9 баллов.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Rimma\Favorites\Pictures\Телефон\2012-10-18 12.42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0972" y="116632"/>
            <a:ext cx="8453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Здоровый выбор должен быть легким!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Основные причины высокой преждевременной смертности населения России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02410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Высокая распространенность факторов риска НИЗ среди населения;</a:t>
            </a:r>
          </a:p>
          <a:p>
            <a:pPr lvl="0"/>
            <a:r>
              <a:rPr lang="ru-RU" dirty="0" smtClean="0"/>
              <a:t>Отсутствие межведомственного подхода к борьбе с факторами риска и формирования физической и социальной среды для ведения здорового образа жизни.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0     $ $ , </a:t>
            </a:r>
          </a:p>
          <a:p>
            <a:r>
              <a:rPr lang="ru-RU" dirty="0" smtClean="0"/>
              <a:t> ,    ,  . 0 $</a:t>
            </a:r>
          </a:p>
          <a:p>
            <a:r>
              <a:rPr lang="ru-RU" dirty="0" smtClean="0"/>
              <a:t>$    $  ,  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04489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91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«Необходимо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должный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баланс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между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ответственностью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отдельных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одной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стороны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государства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общества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Недопустимо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возлагать ответственность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ожирения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только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страдающих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5229200"/>
            <a:ext cx="52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Европейская хартия по борьбе с </a:t>
            </a:r>
            <a:r>
              <a:rPr lang="ru-RU" i="1" dirty="0" smtClean="0"/>
              <a:t>ожирением, 2006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"для решения проблемы НИЗ необходима смена парадигмы, поскольку НИЗ вызываются не только биомедицинскими, но также поведенческими, средовыми, социальными и экономическими факторами, которые могут служить их причиной или оказывать на них сильное воздействие".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5373216"/>
            <a:ext cx="58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Московская Декларация. Первая Глобальная министерская конференция по здоровому образу жизни и неинфекционным заболеваниям. Москва 28-29 апреля 2011 года.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ФЕДЕРАЛЬНЫЙ ЗАКОН «ОБ ОСНОВАХ ОХРАНЫ ЗДОРОВЬЯ ГРАЖДАН В РОССИЙСКОЙ ФЕДЕРАЦИИ»  1 ноября 2011 года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Статья 9. Ответственность органов государственной власти и органов местного самоуправления, должностных лиц организаций за обеспечение прав граждан в сфере охраны здоровья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lvl="1">
              <a:buNone/>
            </a:pPr>
            <a:r>
              <a:rPr lang="ru-RU" dirty="0" smtClean="0"/>
              <a:t>1. Органы государственной власти и органы местного самоуправления, медицинские организации и иные организации осуществляют взаимодействие в целях обеспечения прав граждан в сфере охраны здоровья.</a:t>
            </a:r>
          </a:p>
          <a:p>
            <a:pPr lvl="1">
              <a:buNone/>
            </a:pPr>
            <a:r>
              <a:rPr lang="ru-RU" dirty="0" smtClean="0"/>
              <a:t>2. Органы государственной власти и органы местного самоуправления, должностные лица организаций несут в пределах своих полномочий ответственность за обеспечение гарантий в сфере охраны здоровья, установленных законодательством Российской Федерации.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Статья 12.  </a:t>
            </a:r>
            <a:r>
              <a:rPr lang="ru-RU" sz="2700" b="1" dirty="0" smtClean="0">
                <a:solidFill>
                  <a:srgbClr val="000000"/>
                </a:solidFill>
              </a:rPr>
              <a:t>Полномочия органов государственной власти субъектов Российской Федерации в сфере охраны здоровья граждан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indent="450850" algn="just" eaLnBrk="0" hangingPunct="0"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indent="450850" algn="just" eaLnBrk="0" hangingPunct="0">
              <a:buNone/>
            </a:pPr>
            <a:r>
              <a:rPr lang="ru-RU" dirty="0" smtClean="0">
                <a:solidFill>
                  <a:srgbClr val="000000"/>
                </a:solidFill>
              </a:rPr>
              <a:t>3) </a:t>
            </a:r>
            <a:r>
              <a:rPr lang="ru-RU" i="1" dirty="0" smtClean="0">
                <a:solidFill>
                  <a:srgbClr val="000000"/>
                </a:solidFill>
              </a:rPr>
              <a:t>разработка, утверждение и реализация программ</a:t>
            </a:r>
            <a:r>
              <a:rPr lang="ru-RU" dirty="0" smtClean="0">
                <a:solidFill>
                  <a:srgbClr val="000000"/>
                </a:solidFill>
              </a:rPr>
              <a:t> развития здравоохранения, обеспечения санитарно-эпидемиологического благополучия, </a:t>
            </a:r>
            <a:r>
              <a:rPr lang="ru-RU" i="1" dirty="0" smtClean="0">
                <a:solidFill>
                  <a:srgbClr val="000000"/>
                </a:solidFill>
              </a:rPr>
              <a:t>профилактики заболеваний …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</a:p>
          <a:p>
            <a:pPr indent="450850" algn="just" eaLnBrk="0" hangingPunct="0">
              <a:buNone/>
            </a:pPr>
            <a:endParaRPr lang="ru-RU" dirty="0" smtClean="0"/>
          </a:p>
          <a:p>
            <a:pPr indent="450850" algn="just" eaLnBrk="0" hangingPunct="0">
              <a:buNone/>
            </a:pPr>
            <a:r>
              <a:rPr lang="ru-RU" dirty="0" smtClean="0">
                <a:solidFill>
                  <a:srgbClr val="000000"/>
                </a:solidFill>
              </a:rPr>
              <a:t>9) </a:t>
            </a:r>
            <a:r>
              <a:rPr lang="ru-RU" dirty="0" smtClean="0"/>
              <a:t>осуществление деятельности в сфере охраны здоровья,</a:t>
            </a:r>
            <a:r>
              <a:rPr lang="ru-RU" dirty="0" smtClean="0">
                <a:solidFill>
                  <a:srgbClr val="000000"/>
                </a:solidFill>
              </a:rPr>
              <a:t> направленной на </a:t>
            </a:r>
            <a:r>
              <a:rPr lang="ru-RU" i="1" dirty="0" smtClean="0">
                <a:solidFill>
                  <a:srgbClr val="000000"/>
                </a:solidFill>
              </a:rPr>
              <a:t>формирование здорового образа жизни</a:t>
            </a:r>
            <a:r>
              <a:rPr lang="ru-RU" dirty="0" smtClean="0">
                <a:solidFill>
                  <a:srgbClr val="000000"/>
                </a:solidFill>
              </a:rPr>
              <a:t> у граждан, проживающих на территории субъекта Российской Федерации; </a:t>
            </a:r>
          </a:p>
          <a:p>
            <a:pPr indent="450850" algn="just" eaLnBrk="0" hangingPunct="0">
              <a:buNone/>
            </a:pPr>
            <a:endParaRPr lang="ru-RU" dirty="0" smtClean="0"/>
          </a:p>
          <a:p>
            <a:pPr indent="450850" algn="just" eaLnBrk="0" hangingPunct="0">
              <a:buNone/>
            </a:pPr>
            <a:r>
              <a:rPr lang="ru-RU" dirty="0" smtClean="0">
                <a:solidFill>
                  <a:srgbClr val="000000"/>
                </a:solidFill>
              </a:rPr>
              <a:t>10) </a:t>
            </a:r>
            <a:r>
              <a:rPr lang="ru-RU" i="1" dirty="0" smtClean="0">
                <a:solidFill>
                  <a:srgbClr val="000000"/>
                </a:solidFill>
              </a:rPr>
              <a:t>осуществление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профилактических,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/>
              <a:t>санитарно-гигиенических</a:t>
            </a:r>
            <a:r>
              <a:rPr lang="ru-RU" dirty="0" smtClean="0">
                <a:solidFill>
                  <a:srgbClr val="000000"/>
                </a:solidFill>
              </a:rPr>
              <a:t> и противоэпидемических мероприятий …;</a:t>
            </a:r>
          </a:p>
          <a:p>
            <a:pPr indent="450850" algn="just" eaLnBrk="0" hangingPunct="0">
              <a:buNone/>
            </a:pPr>
            <a:endParaRPr lang="ru-RU" dirty="0" smtClean="0"/>
          </a:p>
          <a:p>
            <a:pPr indent="450850" algn="just" eaLnBrk="0" hangingPunct="0">
              <a:buNone/>
            </a:pPr>
            <a:r>
              <a:rPr lang="ru-RU" dirty="0" smtClean="0"/>
              <a:t>12)</a:t>
            </a:r>
            <a:r>
              <a:rPr lang="ru-RU" dirty="0" smtClean="0">
                <a:solidFill>
                  <a:srgbClr val="000000"/>
                </a:solidFill>
              </a:rPr>
              <a:t> </a:t>
            </a:r>
            <a:r>
              <a:rPr lang="ru-RU" i="1" dirty="0" smtClean="0"/>
              <a:t>координация деятельности исполнительных органов государственной власти субъекта Российской Федерации в сфере охраны здоровья граждан, </a:t>
            </a:r>
            <a:r>
              <a:rPr lang="ru-RU" dirty="0" smtClean="0"/>
              <a:t>субъектов государственной и муниципальной систем здравоохранения на территории субъекта Российской Федерации;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Правительственная комиссия по вопросам охраны здоровья граждан </a:t>
            </a:r>
            <a:br>
              <a:rPr lang="ru-RU" sz="4000" b="1" dirty="0" smtClean="0"/>
            </a:br>
            <a:r>
              <a:rPr lang="ru-RU" sz="2700" dirty="0" smtClean="0"/>
              <a:t>(от 8 октября 2012 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96112"/>
          </a:xfrm>
        </p:spPr>
        <p:txBody>
          <a:bodyPr/>
          <a:lstStyle/>
          <a:p>
            <a:r>
              <a:rPr lang="ru-RU" dirty="0" smtClean="0"/>
              <a:t>Председатель Комиссии – Д.А. Медведев</a:t>
            </a:r>
          </a:p>
          <a:p>
            <a:r>
              <a:rPr lang="ru-RU" dirty="0" smtClean="0"/>
              <a:t>Заместитель - О.Ю. </a:t>
            </a:r>
            <a:r>
              <a:rPr lang="ru-RU" dirty="0" err="1" smtClean="0"/>
              <a:t>Голодец</a:t>
            </a:r>
            <a:endParaRPr lang="ru-RU" dirty="0" smtClean="0"/>
          </a:p>
          <a:p>
            <a:r>
              <a:rPr lang="ru-RU" dirty="0" smtClean="0"/>
              <a:t>Секретарь – В.И. Скворцова</a:t>
            </a:r>
          </a:p>
          <a:p>
            <a:r>
              <a:rPr lang="ru-RU" dirty="0" smtClean="0"/>
              <a:t>Члены Комиссии:</a:t>
            </a:r>
          </a:p>
          <a:p>
            <a:pPr lvl="1"/>
            <a:r>
              <a:rPr lang="ru-RU" dirty="0" smtClean="0"/>
              <a:t>Министры всех ключевых министерств и комитетов, </a:t>
            </a:r>
          </a:p>
          <a:p>
            <a:pPr lvl="1"/>
            <a:r>
              <a:rPr lang="ru-RU" dirty="0" smtClean="0"/>
              <a:t>Лидеры общественных, неправительственных организаций и конфессий.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759</TotalTime>
  <Words>1167</Words>
  <Application>Microsoft Office PowerPoint</Application>
  <PresentationFormat>Экран (4:3)</PresentationFormat>
  <Paragraphs>263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Начальная</vt:lpstr>
      <vt:lpstr>Диаграмма</vt:lpstr>
      <vt:lpstr>Региональные программы по формированию здорового образа жизни и профилактике неинфекционных заболеваний: анализ результатов экспертной оценки </vt:lpstr>
      <vt:lpstr>Слайд 2</vt:lpstr>
      <vt:lpstr>Основные причины высокой преждевременной смертности населения России</vt:lpstr>
      <vt:lpstr>Слайд 4</vt:lpstr>
      <vt:lpstr>Слайд 5</vt:lpstr>
      <vt:lpstr>Слайд 6</vt:lpstr>
      <vt:lpstr> ФЕДЕРАЛЬНЫЙ ЗАКОН «ОБ ОСНОВАХ ОХРАНЫ ЗДОРОВЬЯ ГРАЖДАН В РОССИЙСКОЙ ФЕДЕРАЦИИ»  1 ноября 2011 года </vt:lpstr>
      <vt:lpstr>        Статья 12.  Полномочия органов государственной власти субъектов Российской Федерации в сфере охраны здоровья граждан </vt:lpstr>
      <vt:lpstr>     Правительственная комиссия по вопросам охраны здоровья граждан  (от 8 октября 2012 г)</vt:lpstr>
      <vt:lpstr>Положение о правительственной комиссии по вопросам охраны здоровья граждан </vt:lpstr>
      <vt:lpstr>Задачи:</vt:lpstr>
      <vt:lpstr>               Комиссия рассматривает: </vt:lpstr>
      <vt:lpstr>Права комиссии:</vt:lpstr>
      <vt:lpstr>Государственная программа «Развитие здравоохранения в Российской Федерации»</vt:lpstr>
      <vt:lpstr>Задачи подпрограммы 1</vt:lpstr>
      <vt:lpstr>Индикаторы</vt:lpstr>
      <vt:lpstr>Оценка проектов региональных программ</vt:lpstr>
      <vt:lpstr>Слайд 18</vt:lpstr>
      <vt:lpstr>Слайд 19</vt:lpstr>
      <vt:lpstr>Основные вопросы</vt:lpstr>
      <vt:lpstr>Обучающий курс по разработке региональных программ профилактики 28-30 января 2013 года, Москва</vt:lpstr>
      <vt:lpstr>Слайд 22</vt:lpstr>
      <vt:lpstr>Оценка курса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ФЕДЕРАЛЬНЫЙ ЗАКОН «ОБ ОСНОВАХ ОХРАНЫ ЗДОРОВЬЯ ГРАЖДАН В РОССИЙСКОЙ ФЕДЕРАЦИИ»  1 ноября 2011 года </dc:title>
  <dc:creator>RPotemkina</dc:creator>
  <cp:lastModifiedBy>RPotemkina</cp:lastModifiedBy>
  <cp:revision>79</cp:revision>
  <dcterms:created xsi:type="dcterms:W3CDTF">2013-02-15T07:36:59Z</dcterms:created>
  <dcterms:modified xsi:type="dcterms:W3CDTF">2013-02-28T05:46:14Z</dcterms:modified>
</cp:coreProperties>
</file>